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8"/>
  </p:notesMasterIdLst>
  <p:sldIdLst>
    <p:sldId id="256" r:id="rId5"/>
    <p:sldId id="275" r:id="rId6"/>
    <p:sldId id="276" r:id="rId7"/>
    <p:sldId id="259" r:id="rId8"/>
    <p:sldId id="260" r:id="rId9"/>
    <p:sldId id="277" r:id="rId10"/>
    <p:sldId id="279" r:id="rId11"/>
    <p:sldId id="280" r:id="rId12"/>
    <p:sldId id="281" r:id="rId13"/>
    <p:sldId id="282" r:id="rId14"/>
    <p:sldId id="258" r:id="rId15"/>
    <p:sldId id="271" r:id="rId16"/>
    <p:sldId id="261" r:id="rId17"/>
    <p:sldId id="262" r:id="rId18"/>
    <p:sldId id="263" r:id="rId19"/>
    <p:sldId id="264" r:id="rId20"/>
    <p:sldId id="266" r:id="rId21"/>
    <p:sldId id="274" r:id="rId22"/>
    <p:sldId id="267" r:id="rId23"/>
    <p:sldId id="273" r:id="rId24"/>
    <p:sldId id="268" r:id="rId25"/>
    <p:sldId id="269" r:id="rId26"/>
    <p:sldId id="270" r:id="rId2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B1D4F1-D1F7-42B2-25B8-90EE7CB4BD72}" name="Ogg, Daniel" initials="DO" userId="S::Ogg@nwtrb.gov::eb88ee93-dddb-46ca-bc07-57182db0d4c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56" autoAdjust="0"/>
    <p:restoredTop sz="94673"/>
  </p:normalViewPr>
  <p:slideViewPr>
    <p:cSldViewPr>
      <p:cViewPr varScale="1">
        <p:scale>
          <a:sx n="107" d="100"/>
          <a:sy n="107" d="100"/>
        </p:scale>
        <p:origin x="1072"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7AA1735-C015-462D-86C3-A07EB7912D20}" type="datetimeFigureOut">
              <a:rPr lang="en-US" smtClean="0"/>
              <a:t>5/30/24</a:t>
            </a:fld>
            <a:endParaRPr lang="en-US"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AF9080A-1995-4136-BC07-5F210E2A9F13}" type="slidenum">
              <a:rPr lang="en-US" smtClean="0"/>
              <a:t>‹#›</a:t>
            </a:fld>
            <a:endParaRPr lang="en-US" dirty="0"/>
          </a:p>
        </p:txBody>
      </p:sp>
    </p:spTree>
    <p:extLst>
      <p:ext uri="{BB962C8B-B14F-4D97-AF65-F5344CB8AC3E}">
        <p14:creationId xmlns:p14="http://schemas.microsoft.com/office/powerpoint/2010/main" val="1500195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b="0" i="0"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408560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Tree>
    <p:extLst>
      <p:ext uri="{BB962C8B-B14F-4D97-AF65-F5344CB8AC3E}">
        <p14:creationId xmlns:p14="http://schemas.microsoft.com/office/powerpoint/2010/main" val="243710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Tree>
    <p:extLst>
      <p:ext uri="{BB962C8B-B14F-4D97-AF65-F5344CB8AC3E}">
        <p14:creationId xmlns:p14="http://schemas.microsoft.com/office/powerpoint/2010/main" val="102060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0406" y="4473813"/>
            <a:ext cx="5609588" cy="3660537"/>
          </a:xfrm>
          <a:prstGeom prst="rect">
            <a:avLst/>
          </a:prstGeom>
        </p:spPr>
        <p:txBody>
          <a:bodyPr lIns="91294" tIns="45647" rIns="91294" bIns="45647"/>
          <a:lstStyle/>
          <a:p>
            <a:endParaRPr lang="en-US" dirty="0"/>
          </a:p>
        </p:txBody>
      </p:sp>
    </p:spTree>
    <p:extLst>
      <p:ext uri="{BB962C8B-B14F-4D97-AF65-F5344CB8AC3E}">
        <p14:creationId xmlns:p14="http://schemas.microsoft.com/office/powerpoint/2010/main" val="3703699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014465" y="3672840"/>
            <a:ext cx="163067" cy="16230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7" name="bk object 17"/>
          <p:cNvSpPr/>
          <p:nvPr/>
        </p:nvSpPr>
        <p:spPr>
          <a:xfrm>
            <a:off x="3147060" y="755141"/>
            <a:ext cx="5897879" cy="589635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8" name="bk object 18"/>
          <p:cNvSpPr/>
          <p:nvPr/>
        </p:nvSpPr>
        <p:spPr>
          <a:xfrm>
            <a:off x="11023092" y="741806"/>
            <a:ext cx="560070" cy="0"/>
          </a:xfrm>
          <a:custGeom>
            <a:avLst/>
            <a:gdLst/>
            <a:ahLst/>
            <a:cxnLst/>
            <a:rect l="l" t="t" r="r" b="b"/>
            <a:pathLst>
              <a:path w="560070">
                <a:moveTo>
                  <a:pt x="0" y="0"/>
                </a:moveTo>
                <a:lnTo>
                  <a:pt x="559688" y="0"/>
                </a:lnTo>
              </a:path>
            </a:pathLst>
          </a:custGeom>
          <a:ln w="101600">
            <a:solidFill>
              <a:srgbClr val="0000FF"/>
            </a:solidFill>
          </a:ln>
        </p:spPr>
        <p:txBody>
          <a:bodyPr wrap="square" lIns="0" tIns="0" rIns="0" bIns="0" rtlCol="0"/>
          <a:lstStyle/>
          <a:p>
            <a:endParaRPr dirty="0"/>
          </a:p>
        </p:txBody>
      </p:sp>
      <p:sp>
        <p:nvSpPr>
          <p:cNvPr id="19" name="bk object 19"/>
          <p:cNvSpPr/>
          <p:nvPr/>
        </p:nvSpPr>
        <p:spPr>
          <a:xfrm>
            <a:off x="609980" y="741806"/>
            <a:ext cx="9270365" cy="0"/>
          </a:xfrm>
          <a:custGeom>
            <a:avLst/>
            <a:gdLst/>
            <a:ahLst/>
            <a:cxnLst/>
            <a:rect l="l" t="t" r="r" b="b"/>
            <a:pathLst>
              <a:path w="9270365">
                <a:moveTo>
                  <a:pt x="0" y="0"/>
                </a:moveTo>
                <a:lnTo>
                  <a:pt x="9270111" y="0"/>
                </a:lnTo>
              </a:path>
            </a:pathLst>
          </a:custGeom>
          <a:ln w="101600">
            <a:solidFill>
              <a:srgbClr val="0000FF"/>
            </a:solidFill>
          </a:ln>
        </p:spPr>
        <p:txBody>
          <a:bodyPr wrap="square" lIns="0" tIns="0" rIns="0" bIns="0" rtlCol="0"/>
          <a:lstStyle/>
          <a:p>
            <a:endParaRPr dirty="0"/>
          </a:p>
        </p:txBody>
      </p:sp>
      <p:sp>
        <p:nvSpPr>
          <p:cNvPr id="2" name="Holder 2"/>
          <p:cNvSpPr>
            <a:spLocks noGrp="1"/>
          </p:cNvSpPr>
          <p:nvPr>
            <p:ph type="ftr" sz="quarter" idx="5"/>
          </p:nvPr>
        </p:nvSpPr>
        <p:spPr>
          <a:xfrm>
            <a:off x="1442491" y="6377294"/>
            <a:ext cx="2668270" cy="356508"/>
          </a:xfrm>
        </p:spPr>
        <p:txBody>
          <a:bodyPr lIns="0" tIns="0" rIns="0" bIns="0"/>
          <a:lstStyle>
            <a:lvl1pPr>
              <a:defRPr sz="1000" b="1" i="0">
                <a:solidFill>
                  <a:schemeClr val="tx1"/>
                </a:solidFill>
                <a:latin typeface="Arial"/>
                <a:cs typeface="Arial"/>
              </a:defRPr>
            </a:lvl1pPr>
          </a:lstStyle>
          <a:p>
            <a:pPr marL="12700">
              <a:spcBef>
                <a:spcPts val="5"/>
              </a:spcBef>
            </a:pPr>
            <a:r>
              <a:rPr lang="en-US" spc="-5" dirty="0"/>
              <a:t>U.S. Nuclear </a:t>
            </a:r>
            <a:r>
              <a:rPr lang="en-US" dirty="0"/>
              <a:t>Waste </a:t>
            </a:r>
            <a:r>
              <a:rPr lang="en-US" spc="-5" dirty="0"/>
              <a:t>Technical Review</a:t>
            </a:r>
            <a:r>
              <a:rPr lang="en-US" spc="-125" dirty="0"/>
              <a:t> </a:t>
            </a:r>
            <a:r>
              <a:rPr lang="en-US" dirty="0"/>
              <a:t>Board</a:t>
            </a:r>
          </a:p>
          <a:p>
            <a:pPr marL="282575">
              <a:spcBef>
                <a:spcPts val="530"/>
              </a:spcBef>
            </a:pPr>
            <a:r>
              <a:rPr lang="en-US" sz="900" b="0" spc="-5" dirty="0"/>
              <a:t>February 28,</a:t>
            </a:r>
            <a:r>
              <a:rPr lang="en-US" sz="900" b="0" dirty="0"/>
              <a:t> </a:t>
            </a:r>
            <a:r>
              <a:rPr lang="en-US" sz="900" b="0" spc="-5" dirty="0"/>
              <a:t>2024</a:t>
            </a:r>
            <a:endParaRPr sz="900" dirty="0">
              <a:latin typeface="Arial"/>
              <a:cs typeface="Arial"/>
            </a:endParaRPr>
          </a:p>
        </p:txBody>
      </p:sp>
      <p:sp>
        <p:nvSpPr>
          <p:cNvPr id="4" name="Holder 4"/>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dirty="0"/>
              <a:t>‹#›</a:t>
            </a:fld>
            <a:endParaRPr dirty="0"/>
          </a:p>
        </p:txBody>
      </p:sp>
      <p:sp>
        <p:nvSpPr>
          <p:cNvPr id="5" name="Text Box 7">
            <a:extLst>
              <a:ext uri="{FF2B5EF4-FFF2-40B4-BE49-F238E27FC236}">
                <a16:creationId xmlns:a16="http://schemas.microsoft.com/office/drawing/2014/main" id="{5F2C3508-3A68-80E7-F0F6-9D54C1423EFA}"/>
              </a:ext>
            </a:extLst>
          </p:cNvPr>
          <p:cNvSpPr txBox="1">
            <a:spLocks noChangeArrowheads="1"/>
          </p:cNvSpPr>
          <p:nvPr userDrawn="1"/>
        </p:nvSpPr>
        <p:spPr bwMode="auto">
          <a:xfrm>
            <a:off x="9927573" y="604044"/>
            <a:ext cx="1143000" cy="304800"/>
          </a:xfrm>
          <a:prstGeom prst="rect">
            <a:avLst/>
          </a:prstGeom>
          <a:solidFill>
            <a:schemeClr val="bg1">
              <a:alpha val="82001"/>
            </a:schemeClr>
          </a:solidFill>
          <a:ln w="12700">
            <a:noFill/>
            <a:miter lim="800000"/>
            <a:headEnd type="none" w="sm" len="sm"/>
            <a:tailEnd type="none" w="sm" len="sm"/>
          </a:ln>
          <a:effectLst/>
        </p:spPr>
        <p:txBody>
          <a:bodyPr lIns="0" tIns="0" rIns="0" bIns="0">
            <a:spAutoFit/>
          </a:bodyPr>
          <a:lstStyle/>
          <a:p>
            <a:pPr algn="ctr" eaLnBrk="0" hangingPunct="0">
              <a:spcBef>
                <a:spcPct val="50000"/>
              </a:spcBef>
              <a:defRPr/>
            </a:pPr>
            <a:r>
              <a:rPr lang="en-US" sz="2000" b="1" i="1" dirty="0">
                <a:latin typeface="Arial" charset="0"/>
              </a:rPr>
              <a:t>NWTRB</a:t>
            </a:r>
          </a:p>
        </p:txBody>
      </p:sp>
      <p:sp>
        <p:nvSpPr>
          <p:cNvPr id="6" name="Text Box 8">
            <a:extLst>
              <a:ext uri="{FF2B5EF4-FFF2-40B4-BE49-F238E27FC236}">
                <a16:creationId xmlns:a16="http://schemas.microsoft.com/office/drawing/2014/main" id="{ADAB029E-F839-8E6A-D0C3-23C99E852216}"/>
              </a:ext>
            </a:extLst>
          </p:cNvPr>
          <p:cNvSpPr txBox="1">
            <a:spLocks noChangeArrowheads="1"/>
          </p:cNvSpPr>
          <p:nvPr userDrawn="1"/>
        </p:nvSpPr>
        <p:spPr bwMode="auto">
          <a:xfrm>
            <a:off x="10041873" y="847725"/>
            <a:ext cx="914400" cy="152400"/>
          </a:xfrm>
          <a:prstGeom prst="rect">
            <a:avLst/>
          </a:prstGeom>
          <a:noFill/>
          <a:ln w="12700">
            <a:noFill/>
            <a:miter lim="800000"/>
            <a:headEnd type="none" w="sm" len="sm"/>
            <a:tailEnd type="none" w="sm" len="sm"/>
          </a:ln>
          <a:effectLst/>
        </p:spPr>
        <p:txBody>
          <a:bodyPr lIns="0" tIns="0" rIns="0" bIns="0">
            <a:spAutoFit/>
          </a:bodyPr>
          <a:lstStyle/>
          <a:p>
            <a:pPr eaLnBrk="0" hangingPunct="0">
              <a:spcBef>
                <a:spcPct val="50000"/>
              </a:spcBef>
              <a:defRPr/>
            </a:pPr>
            <a:r>
              <a:rPr lang="en-US" sz="1000" dirty="0">
                <a:solidFill>
                  <a:srgbClr val="0B0BB5"/>
                </a:solidFill>
                <a:latin typeface="Arial" charset="0"/>
              </a:rPr>
              <a:t>www.nwtrb.gov</a:t>
            </a:r>
          </a:p>
        </p:txBody>
      </p:sp>
      <p:sp>
        <p:nvSpPr>
          <p:cNvPr id="7" name="Text Box 11">
            <a:extLst>
              <a:ext uri="{FF2B5EF4-FFF2-40B4-BE49-F238E27FC236}">
                <a16:creationId xmlns:a16="http://schemas.microsoft.com/office/drawing/2014/main" id="{6A49AD44-6F9F-F24B-7E4B-4BBEF2928F53}"/>
              </a:ext>
            </a:extLst>
          </p:cNvPr>
          <p:cNvSpPr txBox="1">
            <a:spLocks noChangeArrowheads="1"/>
          </p:cNvSpPr>
          <p:nvPr userDrawn="1"/>
        </p:nvSpPr>
        <p:spPr bwMode="auto">
          <a:xfrm>
            <a:off x="2034854" y="817563"/>
            <a:ext cx="3505200" cy="182562"/>
          </a:xfrm>
          <a:prstGeom prst="rect">
            <a:avLst/>
          </a:prstGeom>
          <a:noFill/>
          <a:ln w="12700">
            <a:noFill/>
            <a:miter lim="800000"/>
            <a:headEnd type="none" w="sm" len="sm"/>
            <a:tailEnd type="none" w="sm" len="sm"/>
          </a:ln>
          <a:effectLst/>
        </p:spPr>
        <p:txBody>
          <a:bodyPr lIns="0" tIns="0" rIns="0" bIns="0">
            <a:spAutoFit/>
          </a:bodyPr>
          <a:lstStyle/>
          <a:p>
            <a:pPr eaLnBrk="0" hangingPunct="0">
              <a:spcBef>
                <a:spcPct val="50000"/>
              </a:spcBef>
              <a:defRPr/>
            </a:pPr>
            <a:r>
              <a:rPr lang="en-US" sz="1200" b="1" dirty="0">
                <a:latin typeface="Arial" charset="0"/>
              </a:rPr>
              <a:t>U.S. Nuclear Waste Technical Review Board</a:t>
            </a:r>
          </a:p>
        </p:txBody>
      </p:sp>
      <p:pic>
        <p:nvPicPr>
          <p:cNvPr id="8" name="Picture 13" descr="Logo from EEI.png">
            <a:extLst>
              <a:ext uri="{FF2B5EF4-FFF2-40B4-BE49-F238E27FC236}">
                <a16:creationId xmlns:a16="http://schemas.microsoft.com/office/drawing/2014/main" id="{9F621009-AC90-DDB4-B109-4589BF73763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24112" y="211422"/>
            <a:ext cx="1087437" cy="1087438"/>
          </a:xfrm>
          <a:prstGeom prst="rect">
            <a:avLst/>
          </a:prstGeom>
          <a:noFill/>
          <a:ln w="9525">
            <a:noFill/>
            <a:miter lim="800000"/>
            <a:headEnd/>
            <a:tailEnd/>
          </a:ln>
        </p:spPr>
      </p:pic>
      <p:sp>
        <p:nvSpPr>
          <p:cNvPr id="9" name="Title 1">
            <a:extLst>
              <a:ext uri="{FF2B5EF4-FFF2-40B4-BE49-F238E27FC236}">
                <a16:creationId xmlns:a16="http://schemas.microsoft.com/office/drawing/2014/main" id="{C994DFE7-748A-D4C9-B09E-E6D053C60024}"/>
              </a:ext>
            </a:extLst>
          </p:cNvPr>
          <p:cNvSpPr>
            <a:spLocks noGrp="1"/>
          </p:cNvSpPr>
          <p:nvPr>
            <p:ph type="ctrTitle"/>
          </p:nvPr>
        </p:nvSpPr>
        <p:spPr>
          <a:xfrm>
            <a:off x="2107945" y="1641497"/>
            <a:ext cx="7772400" cy="1499982"/>
          </a:xfrm>
          <a:solidFill>
            <a:schemeClr val="bg1">
              <a:lumMod val="75000"/>
              <a:alpha val="50000"/>
            </a:schemeClr>
          </a:solidFill>
        </p:spPr>
        <p:txBody>
          <a:bodyPr anchor="ctr"/>
          <a:lstStyle>
            <a:lvl1pPr algn="ctr">
              <a:defRPr sz="4000" b="0" baseline="0">
                <a:latin typeface="Arial (Headings)"/>
              </a:defRPr>
            </a:lvl1pPr>
          </a:lstStyle>
          <a:p>
            <a:r>
              <a:rPr lang="en-US" dirty="0"/>
              <a:t>Click to edit Master title style</a:t>
            </a:r>
          </a:p>
        </p:txBody>
      </p:sp>
      <p:sp>
        <p:nvSpPr>
          <p:cNvPr id="21" name="TextBox 20">
            <a:extLst>
              <a:ext uri="{FF2B5EF4-FFF2-40B4-BE49-F238E27FC236}">
                <a16:creationId xmlns:a16="http://schemas.microsoft.com/office/drawing/2014/main" id="{23F6CF12-FA84-69EB-D7BB-3EF5C0A4CB98}"/>
              </a:ext>
            </a:extLst>
          </p:cNvPr>
          <p:cNvSpPr txBox="1"/>
          <p:nvPr userDrawn="1"/>
        </p:nvSpPr>
        <p:spPr>
          <a:xfrm>
            <a:off x="700405" y="3223786"/>
            <a:ext cx="4165600" cy="430887"/>
          </a:xfrm>
          <a:prstGeom prst="rect">
            <a:avLst/>
          </a:prstGeom>
          <a:noFill/>
        </p:spPr>
        <p:txBody>
          <a:bodyPr>
            <a:spAutoFit/>
          </a:bodyPr>
          <a:lstStyle/>
          <a:p>
            <a:pPr eaLnBrk="0" hangingPunct="0">
              <a:defRPr/>
            </a:pPr>
            <a:r>
              <a:rPr lang="en-US" sz="2200" dirty="0">
                <a:latin typeface="Arial (Headings)"/>
              </a:rPr>
              <a:t>Presented to:</a:t>
            </a:r>
          </a:p>
        </p:txBody>
      </p:sp>
      <p:sp>
        <p:nvSpPr>
          <p:cNvPr id="22" name="TextBox 21">
            <a:extLst>
              <a:ext uri="{FF2B5EF4-FFF2-40B4-BE49-F238E27FC236}">
                <a16:creationId xmlns:a16="http://schemas.microsoft.com/office/drawing/2014/main" id="{342BE81E-620E-BD90-A153-14AA4BDFDC2E}"/>
              </a:ext>
            </a:extLst>
          </p:cNvPr>
          <p:cNvSpPr txBox="1"/>
          <p:nvPr userDrawn="1"/>
        </p:nvSpPr>
        <p:spPr>
          <a:xfrm>
            <a:off x="693420" y="4417889"/>
            <a:ext cx="4165600" cy="430887"/>
          </a:xfrm>
          <a:prstGeom prst="rect">
            <a:avLst/>
          </a:prstGeom>
          <a:noFill/>
        </p:spPr>
        <p:txBody>
          <a:bodyPr>
            <a:spAutoFit/>
          </a:bodyPr>
          <a:lstStyle/>
          <a:p>
            <a:pPr eaLnBrk="0" hangingPunct="0">
              <a:defRPr/>
            </a:pPr>
            <a:r>
              <a:rPr lang="en-US" sz="2200" dirty="0">
                <a:latin typeface="Arial (Headings)"/>
              </a:rPr>
              <a:t>Presented by:</a:t>
            </a:r>
          </a:p>
        </p:txBody>
      </p:sp>
      <p:sp>
        <p:nvSpPr>
          <p:cNvPr id="23" name="Subtitle 2">
            <a:extLst>
              <a:ext uri="{FF2B5EF4-FFF2-40B4-BE49-F238E27FC236}">
                <a16:creationId xmlns:a16="http://schemas.microsoft.com/office/drawing/2014/main" id="{024B5A58-0D8E-DA20-1702-508CFF0E4F38}"/>
              </a:ext>
            </a:extLst>
          </p:cNvPr>
          <p:cNvSpPr>
            <a:spLocks noGrp="1"/>
          </p:cNvSpPr>
          <p:nvPr>
            <p:ph type="subTitle" idx="1"/>
          </p:nvPr>
        </p:nvSpPr>
        <p:spPr>
          <a:xfrm>
            <a:off x="700638" y="3571200"/>
            <a:ext cx="5166762" cy="381000"/>
          </a:xfrm>
        </p:spPr>
        <p:txBody>
          <a:bodyPr/>
          <a:lstStyle>
            <a:lvl1pPr>
              <a:buNone/>
              <a:defRPr sz="2200" b="1" baseline="0"/>
            </a:lvl1pPr>
          </a:lstStyle>
          <a:p>
            <a:r>
              <a:rPr lang="en-US" dirty="0"/>
              <a:t>Click to edit Master subtitle style</a:t>
            </a:r>
          </a:p>
        </p:txBody>
      </p:sp>
      <p:sp>
        <p:nvSpPr>
          <p:cNvPr id="24" name="Text Placeholder 23">
            <a:extLst>
              <a:ext uri="{FF2B5EF4-FFF2-40B4-BE49-F238E27FC236}">
                <a16:creationId xmlns:a16="http://schemas.microsoft.com/office/drawing/2014/main" id="{193952AF-3D23-C522-B35C-57815CEFD9A6}"/>
              </a:ext>
            </a:extLst>
          </p:cNvPr>
          <p:cNvSpPr>
            <a:spLocks noGrp="1"/>
          </p:cNvSpPr>
          <p:nvPr>
            <p:ph type="body" sz="quarter" idx="17"/>
          </p:nvPr>
        </p:nvSpPr>
        <p:spPr>
          <a:xfrm>
            <a:off x="685800" y="4724400"/>
            <a:ext cx="5892800" cy="344805"/>
          </a:xfrm>
        </p:spPr>
        <p:txBody>
          <a:bodyPr/>
          <a:lstStyle>
            <a:lvl1pPr>
              <a:buFontTx/>
              <a:buNone/>
              <a:defRPr sz="2200" b="1" baseline="0"/>
            </a:lvl1pPr>
          </a:lstStyle>
          <a:p>
            <a:pPr lvl="0"/>
            <a:r>
              <a:rPr lang="en-US" dirty="0"/>
              <a:t>Click to edit Master text styles</a:t>
            </a:r>
          </a:p>
        </p:txBody>
      </p:sp>
      <p:sp>
        <p:nvSpPr>
          <p:cNvPr id="25" name="Content Placeholder 27">
            <a:extLst>
              <a:ext uri="{FF2B5EF4-FFF2-40B4-BE49-F238E27FC236}">
                <a16:creationId xmlns:a16="http://schemas.microsoft.com/office/drawing/2014/main" id="{2675DFCF-F8C8-53AA-62BA-03F004CC5EB9}"/>
              </a:ext>
            </a:extLst>
          </p:cNvPr>
          <p:cNvSpPr>
            <a:spLocks noGrp="1"/>
          </p:cNvSpPr>
          <p:nvPr>
            <p:ph sz="quarter" idx="18"/>
          </p:nvPr>
        </p:nvSpPr>
        <p:spPr>
          <a:xfrm>
            <a:off x="693420" y="5827395"/>
            <a:ext cx="4003675" cy="344805"/>
          </a:xfrm>
        </p:spPr>
        <p:txBody>
          <a:bodyPr/>
          <a:lstStyle>
            <a:lvl1pPr>
              <a:buFontTx/>
              <a:buNone/>
              <a:defRPr sz="1800" b="1" i="0" baseline="0"/>
            </a:lvl1pPr>
          </a:lstStyle>
          <a:p>
            <a:pPr lvl="0"/>
            <a:r>
              <a:rPr lang="en-US" dirty="0"/>
              <a:t>Click to edit Master text styles</a:t>
            </a:r>
          </a:p>
        </p:txBody>
      </p:sp>
      <p:sp>
        <p:nvSpPr>
          <p:cNvPr id="26" name="Content Placeholder 27">
            <a:extLst>
              <a:ext uri="{FF2B5EF4-FFF2-40B4-BE49-F238E27FC236}">
                <a16:creationId xmlns:a16="http://schemas.microsoft.com/office/drawing/2014/main" id="{4CBBF4E6-6072-8585-84E5-C98FF02C1C65}"/>
              </a:ext>
            </a:extLst>
          </p:cNvPr>
          <p:cNvSpPr>
            <a:spLocks noGrp="1"/>
          </p:cNvSpPr>
          <p:nvPr>
            <p:ph sz="quarter" idx="19"/>
          </p:nvPr>
        </p:nvSpPr>
        <p:spPr>
          <a:xfrm>
            <a:off x="687070" y="5166995"/>
            <a:ext cx="4003675" cy="344805"/>
          </a:xfrm>
        </p:spPr>
        <p:txBody>
          <a:bodyPr/>
          <a:lstStyle>
            <a:lvl1pPr>
              <a:buFontTx/>
              <a:buNone/>
              <a:defRPr sz="1800" b="1" i="0" baseline="0"/>
            </a:lvl1pPr>
          </a:lstStyle>
          <a:p>
            <a:pPr lvl="0"/>
            <a:r>
              <a:rPr lang="en-US" dirty="0"/>
              <a:t>Click to edit Master text styles</a:t>
            </a:r>
          </a:p>
        </p:txBody>
      </p:sp>
      <p:sp>
        <p:nvSpPr>
          <p:cNvPr id="27" name="Content Placeholder 27">
            <a:extLst>
              <a:ext uri="{FF2B5EF4-FFF2-40B4-BE49-F238E27FC236}">
                <a16:creationId xmlns:a16="http://schemas.microsoft.com/office/drawing/2014/main" id="{721C8E38-53A5-E41C-161D-E3B3650FFFD1}"/>
              </a:ext>
            </a:extLst>
          </p:cNvPr>
          <p:cNvSpPr>
            <a:spLocks noGrp="1"/>
          </p:cNvSpPr>
          <p:nvPr>
            <p:ph sz="quarter" idx="20"/>
          </p:nvPr>
        </p:nvSpPr>
        <p:spPr>
          <a:xfrm>
            <a:off x="685800" y="5522595"/>
            <a:ext cx="4003675" cy="344805"/>
          </a:xfrm>
        </p:spPr>
        <p:txBody>
          <a:bodyPr/>
          <a:lstStyle>
            <a:lvl1pPr>
              <a:buFontTx/>
              <a:buNone/>
              <a:defRPr sz="1800" b="1" i="0" baseline="0"/>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a:xfrm>
            <a:off x="892175" y="1167593"/>
            <a:ext cx="10407650" cy="3281045"/>
          </a:xfrm>
          <a:prstGeom prst="rect">
            <a:avLst/>
          </a:prstGeom>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000" b="1" i="0">
                <a:solidFill>
                  <a:schemeClr val="tx1"/>
                </a:solidFill>
                <a:latin typeface="Arial"/>
                <a:cs typeface="Arial"/>
              </a:defRPr>
            </a:lvl1pPr>
          </a:lstStyle>
          <a:p>
            <a:pPr marL="12700">
              <a:spcBef>
                <a:spcPts val="5"/>
              </a:spcBef>
            </a:pPr>
            <a:r>
              <a:rPr lang="en-US" spc="-5" dirty="0"/>
              <a:t>U.S. Nuclear </a:t>
            </a:r>
            <a:r>
              <a:rPr lang="en-US" dirty="0"/>
              <a:t>Waste </a:t>
            </a:r>
            <a:r>
              <a:rPr lang="en-US" spc="-5" dirty="0"/>
              <a:t>Technical Review</a:t>
            </a:r>
            <a:r>
              <a:rPr lang="en-US" spc="-125" dirty="0"/>
              <a:t> </a:t>
            </a:r>
            <a:r>
              <a:rPr lang="en-US" dirty="0"/>
              <a:t>Board</a:t>
            </a:r>
          </a:p>
          <a:p>
            <a:pPr marL="282575">
              <a:spcBef>
                <a:spcPts val="530"/>
              </a:spcBef>
            </a:pPr>
            <a:r>
              <a:rPr lang="en-US" sz="900" b="0" spc="-5" dirty="0"/>
              <a:t>February 28,</a:t>
            </a:r>
            <a:r>
              <a:rPr lang="en-US" sz="900" b="0" dirty="0"/>
              <a:t> </a:t>
            </a:r>
            <a:r>
              <a:rPr lang="en-US" sz="900" b="0" spc="-5" dirty="0"/>
              <a:t>2024</a:t>
            </a:r>
            <a:endParaRPr lang="en-US" sz="900" dirty="0">
              <a:latin typeface="Arial"/>
              <a:cs typeface="Arial"/>
            </a:endParaRPr>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1" i="0">
                <a:solidFill>
                  <a:schemeClr val="tx1"/>
                </a:solidFill>
                <a:latin typeface="Arial"/>
                <a:cs typeface="Arial"/>
              </a:defRPr>
            </a:lvl1pPr>
          </a:lstStyle>
          <a:p>
            <a:pPr marL="12700">
              <a:spcBef>
                <a:spcPts val="5"/>
              </a:spcBef>
            </a:pPr>
            <a:r>
              <a:rPr lang="en-US" spc="-5" dirty="0"/>
              <a:t>U.S. Nuclear </a:t>
            </a:r>
            <a:r>
              <a:rPr lang="en-US" dirty="0"/>
              <a:t>Waste </a:t>
            </a:r>
            <a:r>
              <a:rPr lang="en-US" spc="-5" dirty="0"/>
              <a:t>Technical Review</a:t>
            </a:r>
            <a:r>
              <a:rPr lang="en-US" spc="-125" dirty="0"/>
              <a:t> </a:t>
            </a:r>
            <a:r>
              <a:rPr lang="en-US" dirty="0"/>
              <a:t>Board</a:t>
            </a:r>
          </a:p>
          <a:p>
            <a:pPr marL="282575">
              <a:spcBef>
                <a:spcPts val="530"/>
              </a:spcBef>
            </a:pPr>
            <a:r>
              <a:rPr lang="en-US" sz="900" b="0" spc="-5" dirty="0"/>
              <a:t>February 28,</a:t>
            </a:r>
            <a:r>
              <a:rPr lang="en-US" sz="900" b="0" dirty="0"/>
              <a:t> </a:t>
            </a:r>
            <a:r>
              <a:rPr lang="en-US" sz="900" b="0" spc="-5" dirty="0"/>
              <a:t>2024</a:t>
            </a:r>
            <a:endParaRPr lang="en-US" sz="900" dirty="0">
              <a:latin typeface="Arial"/>
              <a:cs typeface="Arial"/>
            </a:endParaRPr>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000" b="1" i="0">
                <a:solidFill>
                  <a:schemeClr val="tx1"/>
                </a:solidFill>
                <a:latin typeface="Arial"/>
                <a:cs typeface="Arial"/>
              </a:defRPr>
            </a:lvl1pPr>
          </a:lstStyle>
          <a:p>
            <a:pPr marL="12700">
              <a:spcBef>
                <a:spcPts val="5"/>
              </a:spcBef>
            </a:pPr>
            <a:r>
              <a:rPr lang="en-US" spc="-5" dirty="0"/>
              <a:t>U.S. Nuclear </a:t>
            </a:r>
            <a:r>
              <a:rPr lang="en-US" dirty="0"/>
              <a:t>Waste </a:t>
            </a:r>
            <a:r>
              <a:rPr lang="en-US" spc="-5" dirty="0"/>
              <a:t>Technical Review</a:t>
            </a:r>
            <a:r>
              <a:rPr lang="en-US" spc="-125" dirty="0"/>
              <a:t> </a:t>
            </a:r>
            <a:r>
              <a:rPr lang="en-US" dirty="0"/>
              <a:t>Board</a:t>
            </a:r>
          </a:p>
          <a:p>
            <a:pPr marL="282575">
              <a:spcBef>
                <a:spcPts val="530"/>
              </a:spcBef>
            </a:pPr>
            <a:r>
              <a:rPr lang="en-US" sz="900" b="0" spc="-5" dirty="0"/>
              <a:t>February 28,</a:t>
            </a:r>
            <a:r>
              <a:rPr lang="en-US" sz="900" b="0" dirty="0"/>
              <a:t> </a:t>
            </a:r>
            <a:r>
              <a:rPr lang="en-US" sz="900" b="0" spc="-5" dirty="0"/>
              <a:t>2024</a:t>
            </a:r>
            <a:endParaRPr lang="en-US" sz="900" dirty="0">
              <a:latin typeface="Arial"/>
              <a:cs typeface="Arial"/>
            </a:endParaRPr>
          </a:p>
        </p:txBody>
      </p:sp>
      <p:sp>
        <p:nvSpPr>
          <p:cNvPr id="5" name="Holder 5"/>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184635" y="6305930"/>
            <a:ext cx="398145" cy="0"/>
          </a:xfrm>
          <a:custGeom>
            <a:avLst/>
            <a:gdLst/>
            <a:ahLst/>
            <a:cxnLst/>
            <a:rect l="l" t="t" r="r" b="b"/>
            <a:pathLst>
              <a:path w="398145">
                <a:moveTo>
                  <a:pt x="0" y="0"/>
                </a:moveTo>
                <a:lnTo>
                  <a:pt x="398145" y="0"/>
                </a:lnTo>
              </a:path>
            </a:pathLst>
          </a:custGeom>
          <a:ln w="63500">
            <a:solidFill>
              <a:srgbClr val="0000FF"/>
            </a:solidFill>
          </a:ln>
        </p:spPr>
        <p:txBody>
          <a:bodyPr wrap="square" lIns="0" tIns="0" rIns="0" bIns="0" rtlCol="0"/>
          <a:lstStyle/>
          <a:p>
            <a:endParaRPr dirty="0"/>
          </a:p>
        </p:txBody>
      </p:sp>
      <p:sp>
        <p:nvSpPr>
          <p:cNvPr id="17" name="bk object 17"/>
          <p:cNvSpPr/>
          <p:nvPr/>
        </p:nvSpPr>
        <p:spPr>
          <a:xfrm>
            <a:off x="609980" y="6305930"/>
            <a:ext cx="9660255" cy="0"/>
          </a:xfrm>
          <a:custGeom>
            <a:avLst/>
            <a:gdLst/>
            <a:ahLst/>
            <a:cxnLst/>
            <a:rect l="l" t="t" r="r" b="b"/>
            <a:pathLst>
              <a:path w="9660255">
                <a:moveTo>
                  <a:pt x="0" y="0"/>
                </a:moveTo>
                <a:lnTo>
                  <a:pt x="9660255" y="0"/>
                </a:lnTo>
              </a:path>
            </a:pathLst>
          </a:custGeom>
          <a:ln w="63500">
            <a:solidFill>
              <a:srgbClr val="0000FF"/>
            </a:solidFill>
          </a:ln>
        </p:spPr>
        <p:txBody>
          <a:bodyPr wrap="square" lIns="0" tIns="0" rIns="0" bIns="0" rtlCol="0"/>
          <a:lstStyle/>
          <a:p>
            <a:endParaRPr dirty="0"/>
          </a:p>
        </p:txBody>
      </p:sp>
      <p:sp>
        <p:nvSpPr>
          <p:cNvPr id="18" name="bk object 18"/>
          <p:cNvSpPr/>
          <p:nvPr/>
        </p:nvSpPr>
        <p:spPr>
          <a:xfrm>
            <a:off x="609980" y="933830"/>
            <a:ext cx="10972800" cy="0"/>
          </a:xfrm>
          <a:custGeom>
            <a:avLst/>
            <a:gdLst/>
            <a:ahLst/>
            <a:cxnLst/>
            <a:rect l="l" t="t" r="r" b="b"/>
            <a:pathLst>
              <a:path w="10972800">
                <a:moveTo>
                  <a:pt x="0" y="0"/>
                </a:moveTo>
                <a:lnTo>
                  <a:pt x="10972800" y="0"/>
                </a:lnTo>
              </a:path>
            </a:pathLst>
          </a:custGeom>
          <a:ln w="63500">
            <a:solidFill>
              <a:srgbClr val="0000FF"/>
            </a:solidFill>
          </a:ln>
        </p:spPr>
        <p:txBody>
          <a:bodyPr wrap="square" lIns="0" tIns="0" rIns="0" bIns="0" rtlCol="0"/>
          <a:lstStyle/>
          <a:p>
            <a:endParaRPr dirty="0"/>
          </a:p>
        </p:txBody>
      </p:sp>
      <p:sp>
        <p:nvSpPr>
          <p:cNvPr id="19" name="bk object 19"/>
          <p:cNvSpPr/>
          <p:nvPr/>
        </p:nvSpPr>
        <p:spPr>
          <a:xfrm>
            <a:off x="709422" y="6009132"/>
            <a:ext cx="621791" cy="620267"/>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 name="Holder 2"/>
          <p:cNvSpPr>
            <a:spLocks noGrp="1"/>
          </p:cNvSpPr>
          <p:nvPr>
            <p:ph type="title"/>
          </p:nvPr>
        </p:nvSpPr>
        <p:spPr>
          <a:xfrm>
            <a:off x="1183283" y="276553"/>
            <a:ext cx="9825433" cy="513080"/>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1442491" y="6377294"/>
            <a:ext cx="2668270" cy="356508"/>
          </a:xfrm>
          <a:prstGeom prst="rect">
            <a:avLst/>
          </a:prstGeom>
        </p:spPr>
        <p:txBody>
          <a:bodyPr wrap="square" lIns="0" tIns="0" rIns="0" bIns="0">
            <a:spAutoFit/>
          </a:bodyPr>
          <a:lstStyle>
            <a:lvl1pPr>
              <a:defRPr sz="1000" b="1" i="0">
                <a:solidFill>
                  <a:schemeClr val="tx1"/>
                </a:solidFill>
                <a:latin typeface="Arial"/>
                <a:cs typeface="Arial"/>
              </a:defRPr>
            </a:lvl1pPr>
          </a:lstStyle>
          <a:p>
            <a:pPr marL="12700">
              <a:spcBef>
                <a:spcPts val="5"/>
              </a:spcBef>
            </a:pPr>
            <a:r>
              <a:rPr lang="en-US" spc="-5" dirty="0"/>
              <a:t>U.S. Nuclear </a:t>
            </a:r>
            <a:r>
              <a:rPr lang="en-US" dirty="0"/>
              <a:t>Waste </a:t>
            </a:r>
            <a:r>
              <a:rPr lang="en-US" spc="-5" dirty="0"/>
              <a:t>Technical Review</a:t>
            </a:r>
            <a:r>
              <a:rPr lang="en-US" spc="-125" dirty="0"/>
              <a:t> </a:t>
            </a:r>
            <a:r>
              <a:rPr lang="en-US" dirty="0"/>
              <a:t>Board</a:t>
            </a:r>
          </a:p>
          <a:p>
            <a:pPr marL="282575">
              <a:spcBef>
                <a:spcPts val="530"/>
              </a:spcBef>
            </a:pPr>
            <a:r>
              <a:rPr lang="en-US" sz="900" b="0" spc="-5" dirty="0"/>
              <a:t>February 28,</a:t>
            </a:r>
            <a:r>
              <a:rPr lang="en-US" sz="900" b="0" dirty="0"/>
              <a:t> </a:t>
            </a:r>
            <a:r>
              <a:rPr lang="en-US" sz="900" b="0" spc="-5" dirty="0"/>
              <a:t>2024</a:t>
            </a:r>
            <a:endParaRPr lang="en-US" sz="900" dirty="0">
              <a:latin typeface="Arial"/>
              <a:cs typeface="Arial"/>
            </a:endParaRPr>
          </a:p>
        </p:txBody>
      </p:sp>
      <p:sp>
        <p:nvSpPr>
          <p:cNvPr id="6" name="Holder 6"/>
          <p:cNvSpPr>
            <a:spLocks noGrp="1"/>
          </p:cNvSpPr>
          <p:nvPr>
            <p:ph type="sldNum" sz="quarter" idx="7"/>
          </p:nvPr>
        </p:nvSpPr>
        <p:spPr>
          <a:xfrm>
            <a:off x="11467718" y="6433696"/>
            <a:ext cx="203200" cy="153670"/>
          </a:xfrm>
          <a:prstGeom prst="rect">
            <a:avLst/>
          </a:prstGeom>
        </p:spPr>
        <p:txBody>
          <a:bodyPr wrap="square" lIns="0" tIns="0" rIns="0" bIns="0">
            <a:spAutoFit/>
          </a:bodyPr>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dirty="0"/>
              <a:t>‹#›</a:t>
            </a:fld>
            <a:endParaRPr dirty="0"/>
          </a:p>
        </p:txBody>
      </p:sp>
      <p:sp>
        <p:nvSpPr>
          <p:cNvPr id="7" name="Rectangle 3">
            <a:extLst>
              <a:ext uri="{FF2B5EF4-FFF2-40B4-BE49-F238E27FC236}">
                <a16:creationId xmlns:a16="http://schemas.microsoft.com/office/drawing/2014/main" id="{67753BED-726B-B6F5-F7DC-FA3E2B28B5E5}"/>
              </a:ext>
            </a:extLst>
          </p:cNvPr>
          <p:cNvSpPr>
            <a:spLocks noGrp="1" noChangeArrowheads="1"/>
          </p:cNvSpPr>
          <p:nvPr>
            <p:ph type="body" idx="1"/>
          </p:nvPr>
        </p:nvSpPr>
        <p:spPr bwMode="auto">
          <a:xfrm>
            <a:off x="838199" y="1086431"/>
            <a:ext cx="10346435" cy="39243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5" r:id="rId1"/>
    <p:sldLayoutId id="2147483662" r:id="rId2"/>
    <p:sldLayoutId id="2147483661" r:id="rId3"/>
    <p:sldLayoutId id="2147483664" r:id="rId4"/>
  </p:sldLayoutIdLst>
  <p:txStyles>
    <p:titleStyle>
      <a:lvl1pPr>
        <a:defRPr>
          <a:latin typeface="+mj-lt"/>
          <a:ea typeface="+mj-ea"/>
          <a:cs typeface="+mj-cs"/>
        </a:defRPr>
      </a:lvl1pPr>
    </p:titleStyle>
    <p:bodyStyle>
      <a:lvl1pPr marL="285750" indent="-285750">
        <a:buFont typeface="Arial" panose="020B0604020202020204" pitchFamily="34" charset="0"/>
        <a:buChar char="•"/>
        <a:defRPr sz="3200">
          <a:latin typeface="Arial (Headings)"/>
          <a:ea typeface="+mn-ea"/>
          <a:cs typeface="Arial" panose="020B0604020202020204" pitchFamily="34" charset="0"/>
        </a:defRPr>
      </a:lvl1pPr>
      <a:lvl2pPr marL="742950" indent="-285750">
        <a:buFont typeface="Arial" panose="020B0604020202020204" pitchFamily="34" charset="0"/>
        <a:buChar char="–"/>
        <a:defRPr sz="2800">
          <a:latin typeface="Arial (Headings)"/>
          <a:ea typeface="+mn-ea"/>
          <a:cs typeface="Arial" panose="020B0604020202020204" pitchFamily="34" charset="0"/>
        </a:defRPr>
      </a:lvl2pPr>
      <a:lvl3pPr marL="1257300" indent="-342900">
        <a:buFont typeface="Arial" panose="020B0604020202020204" pitchFamily="34" charset="0"/>
        <a:buChar char="•"/>
        <a:defRPr sz="2400">
          <a:latin typeface="Arial (Headings)"/>
          <a:ea typeface="+mn-ea"/>
          <a:cs typeface="Arial" panose="020B0604020202020204" pitchFamily="34" charset="0"/>
        </a:defRPr>
      </a:lvl3pPr>
      <a:lvl4pPr marL="1657350" indent="-285750">
        <a:buFontTx/>
        <a:buChar char="–"/>
        <a:defRPr>
          <a:latin typeface="Arial (Headings)"/>
          <a:ea typeface="+mn-ea"/>
          <a:cs typeface="Arial" panose="020B0604020202020204" pitchFamily="34" charset="0"/>
        </a:defRPr>
      </a:lvl4pPr>
      <a:lvl5pPr marL="1828800">
        <a:defRPr>
          <a:latin typeface="Arial" panose="020B0604020202020204" pitchFamily="34" charset="0"/>
          <a:ea typeface="+mn-ea"/>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hyperlink" Target="http://www.nwtrb.gov/"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hyperlink" Target="http://www.nwtrb.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nwtrb.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nwtrb.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nwtrb.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nwtrb.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nwtrb.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nwtrb.gov/"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nwtrb.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hyperlink" Target="http://www.nwtrb.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nwtrb.gov/"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hyperlink" Target="http://www.nwtrb.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nwtrb.gov/"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nwtrb.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nwtrb.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nwtrb.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nwtrb.gov/"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www.nwtrb.gov/"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www.nwtrb.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hyperlink" Target="http://www.nwtrb.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nwtrb.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nwtrb.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781050" y="200406"/>
            <a:ext cx="1088135" cy="108661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6"/>
          <p:cNvSpPr txBox="1"/>
          <p:nvPr/>
        </p:nvSpPr>
        <p:spPr>
          <a:xfrm>
            <a:off x="1295400" y="1529018"/>
            <a:ext cx="9677400" cy="1507156"/>
          </a:xfrm>
          <a:prstGeom prst="rect">
            <a:avLst/>
          </a:prstGeom>
          <a:solidFill>
            <a:srgbClr val="A6A6A6">
              <a:alpha val="50195"/>
            </a:srgbClr>
          </a:solidFill>
        </p:spPr>
        <p:txBody>
          <a:bodyPr vert="horz" wrap="square" lIns="0" tIns="0" rIns="0" bIns="0" rtlCol="0" anchor="ctr" anchorCtr="1">
            <a:normAutofit/>
          </a:bodyPr>
          <a:lstStyle/>
          <a:p>
            <a:pPr marL="91440" marR="459105" indent="635" algn="ctr">
              <a:lnSpc>
                <a:spcPct val="100000"/>
              </a:lnSpc>
            </a:pPr>
            <a:r>
              <a:rPr lang="en-US" sz="2400" b="1" spc="-5" dirty="0">
                <a:latin typeface="Arial (Headings)"/>
                <a:cs typeface="Arial"/>
              </a:rPr>
              <a:t>Evaluation of </a:t>
            </a:r>
            <a:r>
              <a:rPr sz="2400" b="1" spc="-5" dirty="0">
                <a:latin typeface="Arial (Headings)"/>
                <a:cs typeface="Arial"/>
              </a:rPr>
              <a:t>D</a:t>
            </a:r>
            <a:r>
              <a:rPr lang="en-US" sz="2400" b="1" spc="-5" dirty="0">
                <a:latin typeface="Arial (Headings)"/>
                <a:cs typeface="Arial"/>
              </a:rPr>
              <a:t>epartment of Energy R</a:t>
            </a:r>
            <a:r>
              <a:rPr sz="2400" b="1" dirty="0">
                <a:latin typeface="Arial (Headings)"/>
                <a:cs typeface="Arial"/>
              </a:rPr>
              <a:t>esearch </a:t>
            </a:r>
            <a:r>
              <a:rPr lang="en-US" sz="2400" b="1" dirty="0">
                <a:latin typeface="Arial (Headings)"/>
                <a:cs typeface="Arial"/>
              </a:rPr>
              <a:t>and</a:t>
            </a:r>
            <a:r>
              <a:rPr sz="2400" b="1" dirty="0">
                <a:latin typeface="Arial (Headings)"/>
                <a:cs typeface="Arial"/>
              </a:rPr>
              <a:t> </a:t>
            </a:r>
            <a:r>
              <a:rPr sz="2400" b="1" spc="-5" dirty="0">
                <a:latin typeface="Arial (Headings)"/>
                <a:cs typeface="Arial"/>
              </a:rPr>
              <a:t>Development </a:t>
            </a:r>
            <a:r>
              <a:rPr sz="2400" b="1" dirty="0">
                <a:latin typeface="Arial (Headings)"/>
                <a:cs typeface="Arial"/>
              </a:rPr>
              <a:t>Activities </a:t>
            </a:r>
            <a:r>
              <a:rPr sz="2400" b="1" spc="-5" dirty="0">
                <a:latin typeface="Arial (Headings)"/>
                <a:cs typeface="Arial"/>
              </a:rPr>
              <a:t>on </a:t>
            </a:r>
            <a:r>
              <a:rPr lang="en-US" sz="2400" b="1" spc="-5" dirty="0">
                <a:latin typeface="Arial (Headings)"/>
                <a:cs typeface="Arial"/>
              </a:rPr>
              <a:t>the Disposition of Commercial Spent Nuclear Fuel in </a:t>
            </a:r>
            <a:r>
              <a:rPr sz="2400" b="1" spc="-5" dirty="0">
                <a:latin typeface="Arial (Headings)"/>
                <a:cs typeface="Arial"/>
              </a:rPr>
              <a:t>Dual-Purpose</a:t>
            </a:r>
            <a:r>
              <a:rPr sz="2400" b="1" spc="15" dirty="0">
                <a:latin typeface="Arial (Headings)"/>
                <a:cs typeface="Arial"/>
              </a:rPr>
              <a:t> </a:t>
            </a:r>
            <a:r>
              <a:rPr sz="2400" b="1" spc="-5" dirty="0">
                <a:latin typeface="Arial (Headings)"/>
                <a:cs typeface="Arial"/>
              </a:rPr>
              <a:t>Canisters</a:t>
            </a:r>
            <a:endParaRPr sz="2400" b="1" dirty="0">
              <a:latin typeface="Arial (Headings)"/>
              <a:cs typeface="Arial"/>
            </a:endParaRPr>
          </a:p>
        </p:txBody>
      </p:sp>
      <p:sp>
        <p:nvSpPr>
          <p:cNvPr id="9" name="object 7">
            <a:extLst>
              <a:ext uri="{FF2B5EF4-FFF2-40B4-BE49-F238E27FC236}">
                <a16:creationId xmlns:a16="http://schemas.microsoft.com/office/drawing/2014/main" id="{6E7852F2-7780-152C-32FC-39BD4F19F3B0}"/>
              </a:ext>
            </a:extLst>
          </p:cNvPr>
          <p:cNvSpPr txBox="1"/>
          <p:nvPr/>
        </p:nvSpPr>
        <p:spPr>
          <a:xfrm>
            <a:off x="781050" y="3600351"/>
            <a:ext cx="10496550" cy="666849"/>
          </a:xfrm>
          <a:prstGeom prst="rect">
            <a:avLst/>
          </a:prstGeom>
        </p:spPr>
        <p:txBody>
          <a:bodyPr vert="horz" wrap="square" lIns="0" tIns="0" rIns="0" bIns="0" rtlCol="0">
            <a:spAutoFit/>
          </a:bodyPr>
          <a:lstStyle/>
          <a:p>
            <a:pPr>
              <a:spcAft>
                <a:spcPts val="400"/>
              </a:spcAft>
            </a:pPr>
            <a:r>
              <a:rPr lang="en-US" sz="2000" b="1" spc="-5" dirty="0">
                <a:latin typeface="Arial"/>
                <a:cs typeface="Arial"/>
              </a:rPr>
              <a:t>CSG - Midwest</a:t>
            </a:r>
          </a:p>
          <a:p>
            <a:pPr>
              <a:spcAft>
                <a:spcPts val="400"/>
              </a:spcAft>
            </a:pPr>
            <a:r>
              <a:rPr lang="en-US" sz="2000" b="1" spc="-5" dirty="0">
                <a:latin typeface="Arial"/>
                <a:cs typeface="Arial"/>
              </a:rPr>
              <a:t>Midwestern Radioactive Materials Transportation Committee</a:t>
            </a:r>
            <a:endParaRPr lang="en-US" b="0" dirty="0">
              <a:latin typeface="Arial" panose="020B0604020202020204" pitchFamily="34" charset="0"/>
              <a:cs typeface="Arial" panose="020B0604020202020204" pitchFamily="34" charset="0"/>
            </a:endParaRPr>
          </a:p>
        </p:txBody>
      </p:sp>
      <p:sp>
        <p:nvSpPr>
          <p:cNvPr id="10" name="object 7">
            <a:extLst>
              <a:ext uri="{FF2B5EF4-FFF2-40B4-BE49-F238E27FC236}">
                <a16:creationId xmlns:a16="http://schemas.microsoft.com/office/drawing/2014/main" id="{8AEF0C2C-0B58-CFC2-D01A-1E1F7D3A4B11}"/>
              </a:ext>
            </a:extLst>
          </p:cNvPr>
          <p:cNvSpPr txBox="1"/>
          <p:nvPr/>
        </p:nvSpPr>
        <p:spPr>
          <a:xfrm>
            <a:off x="781050" y="4800600"/>
            <a:ext cx="10496550" cy="892552"/>
          </a:xfrm>
          <a:prstGeom prst="rect">
            <a:avLst/>
          </a:prstGeom>
        </p:spPr>
        <p:txBody>
          <a:bodyPr vert="horz" wrap="square" lIns="0" tIns="0" rIns="0" bIns="0" rtlCol="0">
            <a:spAutoFit/>
          </a:bodyPr>
          <a:lstStyle/>
          <a:p>
            <a:r>
              <a:rPr lang="en-US" sz="2000" b="1" spc="-5" dirty="0">
                <a:latin typeface="Arial"/>
                <a:cs typeface="Arial"/>
              </a:rPr>
              <a:t>Daniel </a:t>
            </a:r>
            <a:r>
              <a:rPr lang="en-US" sz="2000" b="1" spc="-10" dirty="0">
                <a:latin typeface="Arial"/>
                <a:cs typeface="Arial"/>
              </a:rPr>
              <a:t>Ogg</a:t>
            </a:r>
          </a:p>
          <a:p>
            <a:r>
              <a:rPr lang="en-US" sz="2000" spc="-10" dirty="0">
                <a:latin typeface="Arial"/>
                <a:cs typeface="Arial"/>
              </a:rPr>
              <a:t>Executive Director</a:t>
            </a:r>
          </a:p>
          <a:p>
            <a:r>
              <a:rPr lang="en-US" spc="-10" dirty="0">
                <a:latin typeface="Arial"/>
                <a:cs typeface="Arial"/>
              </a:rPr>
              <a:t>U.S. Nuclear Waste Technical Review Board (NWTRB)</a:t>
            </a:r>
            <a:endParaRPr dirty="0">
              <a:latin typeface="Arial"/>
              <a:cs typeface="Arial"/>
            </a:endParaRPr>
          </a:p>
        </p:txBody>
      </p:sp>
      <p:sp>
        <p:nvSpPr>
          <p:cNvPr id="11" name="object 7">
            <a:extLst>
              <a:ext uri="{FF2B5EF4-FFF2-40B4-BE49-F238E27FC236}">
                <a16:creationId xmlns:a16="http://schemas.microsoft.com/office/drawing/2014/main" id="{F9B6DEF2-45B6-7A1C-2919-87E439D395A0}"/>
              </a:ext>
            </a:extLst>
          </p:cNvPr>
          <p:cNvSpPr txBox="1"/>
          <p:nvPr/>
        </p:nvSpPr>
        <p:spPr>
          <a:xfrm>
            <a:off x="781050" y="5885816"/>
            <a:ext cx="10496550" cy="307777"/>
          </a:xfrm>
          <a:prstGeom prst="rect">
            <a:avLst/>
          </a:prstGeom>
        </p:spPr>
        <p:txBody>
          <a:bodyPr vert="horz" wrap="square" lIns="0" tIns="0" rIns="0" bIns="0" rtlCol="0">
            <a:spAutoFit/>
          </a:bodyPr>
          <a:lstStyle/>
          <a:p>
            <a:pPr marR="725170">
              <a:spcBef>
                <a:spcPts val="1200"/>
              </a:spcBef>
              <a:spcAft>
                <a:spcPts val="600"/>
              </a:spcAft>
            </a:pPr>
            <a:r>
              <a:rPr lang="en-US" sz="2000" b="1" spc="-5" dirty="0">
                <a:latin typeface="Arial"/>
                <a:cs typeface="Arial"/>
              </a:rPr>
              <a:t>June 6,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CE93-66EB-42C9-A4D6-16FA8E37ECED}"/>
              </a:ext>
            </a:extLst>
          </p:cNvPr>
          <p:cNvSpPr>
            <a:spLocks noGrp="1"/>
          </p:cNvSpPr>
          <p:nvPr>
            <p:ph type="title"/>
          </p:nvPr>
        </p:nvSpPr>
        <p:spPr>
          <a:xfrm>
            <a:off x="1183283" y="276553"/>
            <a:ext cx="9825433" cy="492443"/>
          </a:xfrm>
        </p:spPr>
        <p:txBody>
          <a:bodyPr/>
          <a:lstStyle/>
          <a:p>
            <a:pPr algn="ctr"/>
            <a:r>
              <a:rPr lang="en-US" spc="-5" dirty="0"/>
              <a:t>Recent Board</a:t>
            </a:r>
            <a:r>
              <a:rPr lang="en-US" spc="-50" dirty="0"/>
              <a:t> </a:t>
            </a:r>
            <a:r>
              <a:rPr lang="en-US" spc="-5" dirty="0"/>
              <a:t>Reports</a:t>
            </a:r>
            <a:endParaRPr lang="en-US" dirty="0"/>
          </a:p>
        </p:txBody>
      </p:sp>
      <p:sp>
        <p:nvSpPr>
          <p:cNvPr id="4" name="Slide Number Placeholder 3">
            <a:extLst>
              <a:ext uri="{FF2B5EF4-FFF2-40B4-BE49-F238E27FC236}">
                <a16:creationId xmlns:a16="http://schemas.microsoft.com/office/drawing/2014/main" id="{50AC0151-488C-4401-98C6-489E3A51D82C}"/>
              </a:ext>
            </a:extLst>
          </p:cNvPr>
          <p:cNvSpPr>
            <a:spLocks noGrp="1"/>
          </p:cNvSpPr>
          <p:nvPr>
            <p:ph type="sldNum" sz="quarter" idx="11"/>
          </p:nvPr>
        </p:nvSpPr>
        <p:spPr bwMode="auto">
          <a:xfrm>
            <a:off x="11437355" y="6340300"/>
            <a:ext cx="244968" cy="320601"/>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900" kern="1200" baseline="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969AC980-49A1-4F86-AD60-D3A74199890A}" type="slidenum">
              <a:rPr lang="en-US" smtClean="0"/>
              <a:pPr/>
              <a:t>10</a:t>
            </a:fld>
            <a:endParaRPr lang="en-US" dirty="0"/>
          </a:p>
        </p:txBody>
      </p:sp>
      <p:sp>
        <p:nvSpPr>
          <p:cNvPr id="5" name="object 4">
            <a:extLst>
              <a:ext uri="{FF2B5EF4-FFF2-40B4-BE49-F238E27FC236}">
                <a16:creationId xmlns:a16="http://schemas.microsoft.com/office/drawing/2014/main" id="{BC58F6AC-0893-6087-0473-4768D4038EB9}"/>
              </a:ext>
            </a:extLst>
          </p:cNvPr>
          <p:cNvSpPr txBox="1"/>
          <p:nvPr/>
        </p:nvSpPr>
        <p:spPr>
          <a:xfrm>
            <a:off x="10370962" y="6170476"/>
            <a:ext cx="712470" cy="320601"/>
          </a:xfrm>
          <a:prstGeom prst="rect">
            <a:avLst/>
          </a:prstGeom>
        </p:spPr>
        <p:txBody>
          <a:bodyPr vert="horz" wrap="square" lIns="0" tIns="0" rIns="0" bIns="0" rtlCol="0">
            <a:spAutoFit/>
          </a:bodyPr>
          <a:lstStyle/>
          <a:p>
            <a:pPr marL="26034">
              <a:lnSpc>
                <a:spcPts val="1630"/>
              </a:lnSpc>
            </a:pPr>
            <a:r>
              <a:rPr sz="1400" b="1" i="1" spc="-10" dirty="0">
                <a:latin typeface="Arial"/>
                <a:cs typeface="Arial"/>
              </a:rPr>
              <a:t>NWTRB</a:t>
            </a:r>
            <a:endParaRPr sz="1400" dirty="0">
              <a:latin typeface="Arial"/>
              <a:cs typeface="Arial"/>
            </a:endParaRPr>
          </a:p>
          <a:p>
            <a:pPr marL="12700">
              <a:lnSpc>
                <a:spcPts val="944"/>
              </a:lnSpc>
            </a:pPr>
            <a:r>
              <a:rPr sz="800" spc="-5" dirty="0">
                <a:solidFill>
                  <a:srgbClr val="3333CC"/>
                </a:solidFill>
                <a:latin typeface="Arial"/>
                <a:cs typeface="Arial"/>
                <a:hlinkClick r:id="rId2"/>
              </a:rPr>
              <a:t>www.nwtrb.gov</a:t>
            </a:r>
            <a:endParaRPr sz="800" dirty="0">
              <a:latin typeface="Arial"/>
              <a:cs typeface="Arial"/>
            </a:endParaRPr>
          </a:p>
        </p:txBody>
      </p:sp>
      <p:sp>
        <p:nvSpPr>
          <p:cNvPr id="6" name="object 5">
            <a:extLst>
              <a:ext uri="{FF2B5EF4-FFF2-40B4-BE49-F238E27FC236}">
                <a16:creationId xmlns:a16="http://schemas.microsoft.com/office/drawing/2014/main" id="{0BBDD29D-E5DA-FAC9-7807-0FC284ECE300}"/>
              </a:ext>
            </a:extLst>
          </p:cNvPr>
          <p:cNvSpPr txBox="1">
            <a:spLocks noGrp="1"/>
          </p:cNvSpPr>
          <p:nvPr>
            <p:ph type="ftr" sz="quarter" idx="5"/>
          </p:nvPr>
        </p:nvSpPr>
        <p:spPr>
          <a:xfrm>
            <a:off x="1442491" y="6377294"/>
            <a:ext cx="2668270" cy="154529"/>
          </a:xfrm>
          <a:prstGeom prst="rect">
            <a:avLst/>
          </a:prstGeom>
        </p:spPr>
        <p:txBody>
          <a:bodyPr vert="horz" wrap="square" lIns="0" tIns="635" rIns="0" bIns="0" rtlCol="0">
            <a:spAutoFit/>
          </a:bodyPr>
          <a:lstStyle/>
          <a:p>
            <a:pPr marL="282575">
              <a:lnSpc>
                <a:spcPct val="100000"/>
              </a:lnSpc>
            </a:pPr>
            <a:r>
              <a:rPr lang="en-US" b="0" spc="-5" dirty="0">
                <a:latin typeface="Arial"/>
                <a:cs typeface="Arial"/>
              </a:rPr>
              <a:t>June 6,</a:t>
            </a:r>
            <a:r>
              <a:rPr lang="en-US" b="0" dirty="0">
                <a:latin typeface="Arial"/>
                <a:cs typeface="Arial"/>
              </a:rPr>
              <a:t> </a:t>
            </a:r>
            <a:r>
              <a:rPr lang="en-US" b="0" spc="-5" dirty="0">
                <a:latin typeface="Arial"/>
                <a:cs typeface="Arial"/>
              </a:rPr>
              <a:t>2024</a:t>
            </a:r>
            <a:endParaRPr lang="en-US" dirty="0">
              <a:latin typeface="Arial"/>
              <a:cs typeface="Arial"/>
            </a:endParaRPr>
          </a:p>
        </p:txBody>
      </p:sp>
      <p:sp>
        <p:nvSpPr>
          <p:cNvPr id="7" name="object 8">
            <a:extLst>
              <a:ext uri="{FF2B5EF4-FFF2-40B4-BE49-F238E27FC236}">
                <a16:creationId xmlns:a16="http://schemas.microsoft.com/office/drawing/2014/main" id="{C5536C0F-2782-6BAD-6B46-CA5526F5BF76}"/>
              </a:ext>
            </a:extLst>
          </p:cNvPr>
          <p:cNvSpPr/>
          <p:nvPr/>
        </p:nvSpPr>
        <p:spPr>
          <a:xfrm>
            <a:off x="712463" y="1041756"/>
            <a:ext cx="2168651" cy="2636519"/>
          </a:xfrm>
          <a:prstGeom prst="rect">
            <a:avLst/>
          </a:prstGeom>
          <a:blipFill>
            <a:blip r:embed="rId3" cstate="print"/>
            <a:stretch>
              <a:fillRect/>
            </a:stretch>
          </a:blipFill>
        </p:spPr>
        <p:txBody>
          <a:bodyPr wrap="square" lIns="0" tIns="0" rIns="0" bIns="0" rtlCol="0"/>
          <a:lstStyle/>
          <a:p>
            <a:endParaRPr/>
          </a:p>
        </p:txBody>
      </p:sp>
      <p:sp>
        <p:nvSpPr>
          <p:cNvPr id="8" name="object 8">
            <a:extLst>
              <a:ext uri="{FF2B5EF4-FFF2-40B4-BE49-F238E27FC236}">
                <a16:creationId xmlns:a16="http://schemas.microsoft.com/office/drawing/2014/main" id="{ED090051-2A58-C853-4FE1-F58B4831CCBC}"/>
              </a:ext>
            </a:extLst>
          </p:cNvPr>
          <p:cNvSpPr/>
          <p:nvPr/>
        </p:nvSpPr>
        <p:spPr>
          <a:xfrm>
            <a:off x="2569838" y="984606"/>
            <a:ext cx="2168651" cy="2636519"/>
          </a:xfrm>
          <a:prstGeom prst="rect">
            <a:avLst/>
          </a:prstGeom>
          <a:blipFill>
            <a:blip r:embed="rId3" cstate="print"/>
            <a:stretch>
              <a:fillRect/>
            </a:stretch>
          </a:blipFill>
        </p:spPr>
        <p:txBody>
          <a:bodyPr wrap="square" lIns="0" tIns="0" rIns="0" bIns="0" rtlCol="0"/>
          <a:lstStyle/>
          <a:p>
            <a:endParaRPr/>
          </a:p>
        </p:txBody>
      </p:sp>
      <p:sp>
        <p:nvSpPr>
          <p:cNvPr id="9" name="object 8">
            <a:extLst>
              <a:ext uri="{FF2B5EF4-FFF2-40B4-BE49-F238E27FC236}">
                <a16:creationId xmlns:a16="http://schemas.microsoft.com/office/drawing/2014/main" id="{533447EC-0776-BB62-AD48-6C18D957F195}"/>
              </a:ext>
            </a:extLst>
          </p:cNvPr>
          <p:cNvSpPr/>
          <p:nvPr/>
        </p:nvSpPr>
        <p:spPr>
          <a:xfrm>
            <a:off x="2617463" y="3537306"/>
            <a:ext cx="2168651" cy="2636519"/>
          </a:xfrm>
          <a:prstGeom prst="rect">
            <a:avLst/>
          </a:prstGeom>
          <a:blipFill>
            <a:blip r:embed="rId3"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74ADA238-9B99-1497-62C1-43ACFE66D098}"/>
              </a:ext>
            </a:extLst>
          </p:cNvPr>
          <p:cNvSpPr/>
          <p:nvPr/>
        </p:nvSpPr>
        <p:spPr>
          <a:xfrm>
            <a:off x="748278" y="3499206"/>
            <a:ext cx="2168651" cy="2636519"/>
          </a:xfrm>
          <a:prstGeom prst="rect">
            <a:avLst/>
          </a:prstGeom>
          <a:blipFill>
            <a:blip r:embed="rId3" cstate="print"/>
            <a:stretch>
              <a:fillRect/>
            </a:stretch>
          </a:blipFill>
        </p:spPr>
        <p:txBody>
          <a:bodyPr wrap="square" lIns="0" tIns="0" rIns="0" bIns="0" rtlCol="0"/>
          <a:lstStyle/>
          <a:p>
            <a:endParaRPr/>
          </a:p>
        </p:txBody>
      </p:sp>
      <p:pic>
        <p:nvPicPr>
          <p:cNvPr id="11" name="Picture 10">
            <a:extLst>
              <a:ext uri="{FF2B5EF4-FFF2-40B4-BE49-F238E27FC236}">
                <a16:creationId xmlns:a16="http://schemas.microsoft.com/office/drawing/2014/main" id="{BFDFD19F-6568-7433-18FB-5479626BAB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2086" y="1248406"/>
            <a:ext cx="1595644" cy="20574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751C0023-D2FD-2124-01EC-01880A2609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3219" y="1222730"/>
            <a:ext cx="1587137" cy="205740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1D079440-590B-44FF-4548-242EAB2E3B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4353" y="3695023"/>
            <a:ext cx="1606345" cy="2068234"/>
          </a:xfrm>
          <a:prstGeom prst="rect">
            <a:avLst/>
          </a:prstGeom>
        </p:spPr>
      </p:pic>
      <p:pic>
        <p:nvPicPr>
          <p:cNvPr id="14" name="Picture 13">
            <a:extLst>
              <a:ext uri="{FF2B5EF4-FFF2-40B4-BE49-F238E27FC236}">
                <a16:creationId xmlns:a16="http://schemas.microsoft.com/office/drawing/2014/main" id="{4FC83231-5BB6-8BBF-FEE5-8CC0F12663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75238" y="3695023"/>
            <a:ext cx="1598181" cy="2068234"/>
          </a:xfrm>
          <a:prstGeom prst="rect">
            <a:avLst/>
          </a:prstGeom>
        </p:spPr>
      </p:pic>
      <p:sp>
        <p:nvSpPr>
          <p:cNvPr id="15" name="object 2">
            <a:extLst>
              <a:ext uri="{FF2B5EF4-FFF2-40B4-BE49-F238E27FC236}">
                <a16:creationId xmlns:a16="http://schemas.microsoft.com/office/drawing/2014/main" id="{8AA7AF12-C83E-DB68-0444-A01AA52A3E6F}"/>
              </a:ext>
            </a:extLst>
          </p:cNvPr>
          <p:cNvSpPr txBox="1"/>
          <p:nvPr/>
        </p:nvSpPr>
        <p:spPr>
          <a:xfrm>
            <a:off x="5181600" y="1237442"/>
            <a:ext cx="6262122" cy="4570482"/>
          </a:xfrm>
          <a:prstGeom prst="rect">
            <a:avLst/>
          </a:prstGeom>
        </p:spPr>
        <p:txBody>
          <a:bodyPr vert="horz" wrap="square" lIns="0" tIns="0" rIns="0" bIns="0" rtlCol="0">
            <a:spAutoFit/>
          </a:bodyPr>
          <a:lstStyle/>
          <a:p>
            <a:pPr marL="299085" marR="168275" indent="-286385">
              <a:spcBef>
                <a:spcPts val="600"/>
              </a:spcBef>
              <a:spcAft>
                <a:spcPts val="1200"/>
              </a:spcAft>
              <a:buFont typeface="Wingdings"/>
              <a:buChar char=""/>
              <a:tabLst>
                <a:tab pos="299720" algn="l"/>
              </a:tabLst>
            </a:pPr>
            <a:r>
              <a:rPr lang="en-US" i="1" spc="-5" dirty="0">
                <a:latin typeface="Arial"/>
                <a:cs typeface="Arial"/>
              </a:rPr>
              <a:t>Six Overarching Recommendations for How to Move the Nation’s Nuclear Waste Management Program Forward </a:t>
            </a:r>
            <a:r>
              <a:rPr lang="en-US" i="1" dirty="0">
                <a:latin typeface="Arial"/>
                <a:cs typeface="Arial"/>
              </a:rPr>
              <a:t>– </a:t>
            </a:r>
            <a:r>
              <a:rPr lang="en-US" i="1" spc="-10" dirty="0">
                <a:latin typeface="Arial"/>
                <a:cs typeface="Arial"/>
              </a:rPr>
              <a:t>April</a:t>
            </a:r>
            <a:r>
              <a:rPr lang="en-US" i="1" spc="-40" dirty="0">
                <a:latin typeface="Arial"/>
                <a:cs typeface="Arial"/>
              </a:rPr>
              <a:t> </a:t>
            </a:r>
            <a:r>
              <a:rPr lang="en-US" i="1" spc="-10" dirty="0">
                <a:latin typeface="Arial"/>
                <a:cs typeface="Arial"/>
              </a:rPr>
              <a:t>2021</a:t>
            </a:r>
          </a:p>
          <a:p>
            <a:pPr marL="299085" marR="168275" indent="-286385">
              <a:spcBef>
                <a:spcPts val="600"/>
              </a:spcBef>
              <a:spcAft>
                <a:spcPts val="1200"/>
              </a:spcAft>
              <a:buFont typeface="Wingdings"/>
              <a:buChar char=""/>
              <a:tabLst>
                <a:tab pos="299720" algn="l"/>
              </a:tabLst>
            </a:pPr>
            <a:r>
              <a:rPr lang="en-US" i="1" dirty="0">
                <a:latin typeface="Arial"/>
                <a:cs typeface="Arial"/>
              </a:rPr>
              <a:t>Evaluation of the Department of Energy’s Research Program to Examine the Performance of Commercial High Burnup Spent Nuclear Fuel during Extended Storage and Transportation</a:t>
            </a:r>
            <a:r>
              <a:rPr lang="en-US" i="1" spc="-5" dirty="0">
                <a:latin typeface="Arial"/>
                <a:cs typeface="Arial"/>
              </a:rPr>
              <a:t> </a:t>
            </a:r>
            <a:r>
              <a:rPr lang="en-US" i="1" dirty="0">
                <a:latin typeface="Arial"/>
                <a:cs typeface="Arial"/>
              </a:rPr>
              <a:t>– </a:t>
            </a:r>
            <a:r>
              <a:rPr lang="en-US" i="1" spc="-10" dirty="0">
                <a:latin typeface="Arial"/>
                <a:cs typeface="Arial"/>
              </a:rPr>
              <a:t>July</a:t>
            </a:r>
            <a:r>
              <a:rPr lang="en-US" i="1" spc="-40" dirty="0">
                <a:latin typeface="Arial"/>
                <a:cs typeface="Arial"/>
              </a:rPr>
              <a:t> </a:t>
            </a:r>
            <a:r>
              <a:rPr lang="en-US" i="1" spc="-10" dirty="0">
                <a:latin typeface="Arial"/>
                <a:cs typeface="Arial"/>
              </a:rPr>
              <a:t>2021</a:t>
            </a:r>
          </a:p>
          <a:p>
            <a:pPr marL="299085" marR="168275" indent="-286385">
              <a:spcBef>
                <a:spcPts val="600"/>
              </a:spcBef>
              <a:spcAft>
                <a:spcPts val="1200"/>
              </a:spcAft>
              <a:buFont typeface="Wingdings"/>
              <a:buChar char=""/>
              <a:tabLst>
                <a:tab pos="299720" algn="l"/>
              </a:tabLst>
            </a:pPr>
            <a:r>
              <a:rPr lang="en-US" i="1" spc="-5" dirty="0">
                <a:latin typeface="Arial"/>
                <a:cs typeface="Arial"/>
              </a:rPr>
              <a:t>Survey of National Programs for Managing High-Level Radioactive Waste and Spent Nuclear Fuel: 2022 Update – July 2022</a:t>
            </a:r>
          </a:p>
          <a:p>
            <a:pPr marL="299085" marR="168275" indent="-286385">
              <a:spcBef>
                <a:spcPts val="600"/>
              </a:spcBef>
              <a:spcAft>
                <a:spcPts val="600"/>
              </a:spcAft>
              <a:buFont typeface="Wingdings"/>
              <a:buChar char=""/>
              <a:tabLst>
                <a:tab pos="299720" algn="l"/>
              </a:tabLst>
            </a:pPr>
            <a:r>
              <a:rPr lang="en-US" i="1" spc="-5" dirty="0">
                <a:latin typeface="Arial"/>
                <a:cs typeface="Arial"/>
              </a:rPr>
              <a:t>Evaluation Of The U.S. Department Of Energy Research And Development Activities On The Disposition Of Commercial Spent Nuclear Fuel In Dual-Purpose Canisters – February 2024</a:t>
            </a:r>
          </a:p>
        </p:txBody>
      </p:sp>
    </p:spTree>
    <p:extLst>
      <p:ext uri="{BB962C8B-B14F-4D97-AF65-F5344CB8AC3E}">
        <p14:creationId xmlns:p14="http://schemas.microsoft.com/office/powerpoint/2010/main" val="194191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3283" y="276553"/>
            <a:ext cx="9825433" cy="504625"/>
          </a:xfrm>
          <a:prstGeom prst="rect">
            <a:avLst/>
          </a:prstGeom>
        </p:spPr>
        <p:txBody>
          <a:bodyPr vert="horz" wrap="square" lIns="0" tIns="12065" rIns="0" bIns="0" rtlCol="0">
            <a:spAutoFit/>
          </a:bodyPr>
          <a:lstStyle/>
          <a:p>
            <a:pPr marL="29209" algn="ctr">
              <a:lnSpc>
                <a:spcPct val="100000"/>
              </a:lnSpc>
              <a:spcBef>
                <a:spcPts val="95"/>
              </a:spcBef>
            </a:pPr>
            <a:r>
              <a:rPr lang="en-US" spc="-5" dirty="0"/>
              <a:t>Report Purpose and Scope</a:t>
            </a:r>
            <a:endParaRPr spc="-5" dirty="0"/>
          </a:p>
        </p:txBody>
      </p:sp>
      <p:sp>
        <p:nvSpPr>
          <p:cNvPr id="4" name="object 4"/>
          <p:cNvSpPr txBox="1"/>
          <p:nvPr/>
        </p:nvSpPr>
        <p:spPr>
          <a:xfrm>
            <a:off x="10370962" y="6170476"/>
            <a:ext cx="712470" cy="320601"/>
          </a:xfrm>
          <a:prstGeom prst="rect">
            <a:avLst/>
          </a:prstGeom>
        </p:spPr>
        <p:txBody>
          <a:bodyPr vert="horz" wrap="square" lIns="0" tIns="0" rIns="0" bIns="0" rtlCol="0">
            <a:spAutoFit/>
          </a:bodyPr>
          <a:lstStyle/>
          <a:p>
            <a:pPr marL="26034">
              <a:lnSpc>
                <a:spcPts val="1630"/>
              </a:lnSpc>
            </a:pPr>
            <a:r>
              <a:rPr sz="1400" b="1" i="1" spc="-10" dirty="0">
                <a:latin typeface="Arial"/>
                <a:cs typeface="Arial"/>
              </a:rPr>
              <a:t>NWTRB</a:t>
            </a:r>
            <a:endParaRPr sz="1400" dirty="0">
              <a:latin typeface="Arial"/>
              <a:cs typeface="Arial"/>
            </a:endParaRPr>
          </a:p>
          <a:p>
            <a:pPr marL="12700">
              <a:lnSpc>
                <a:spcPts val="944"/>
              </a:lnSpc>
            </a:pPr>
            <a:r>
              <a:rPr sz="800" spc="-5" dirty="0">
                <a:solidFill>
                  <a:srgbClr val="3333CC"/>
                </a:solidFill>
                <a:latin typeface="Arial"/>
                <a:cs typeface="Arial"/>
                <a:hlinkClick r:id="rId2"/>
              </a:rPr>
              <a:t>www.nwtrb.gov</a:t>
            </a:r>
            <a:endParaRPr sz="800" dirty="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11</a:t>
            </a:fld>
            <a:endParaRPr dirty="0"/>
          </a:p>
        </p:txBody>
      </p:sp>
      <p:sp>
        <p:nvSpPr>
          <p:cNvPr id="8" name="Content Placeholder 2">
            <a:extLst>
              <a:ext uri="{FF2B5EF4-FFF2-40B4-BE49-F238E27FC236}">
                <a16:creationId xmlns:a16="http://schemas.microsoft.com/office/drawing/2014/main" id="{093FEE31-CF11-5CDA-24E8-54FFB2D7A5B4}"/>
              </a:ext>
            </a:extLst>
          </p:cNvPr>
          <p:cNvSpPr txBox="1">
            <a:spLocks/>
          </p:cNvSpPr>
          <p:nvPr/>
        </p:nvSpPr>
        <p:spPr>
          <a:xfrm>
            <a:off x="762000" y="1074936"/>
            <a:ext cx="10321432" cy="4642296"/>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spcAft>
                <a:spcPts val="600"/>
              </a:spcAft>
              <a:buFont typeface="Arial" panose="020B0604020202020204" pitchFamily="34" charset="0"/>
              <a:buChar char="•"/>
            </a:pPr>
            <a:r>
              <a:rPr lang="en-US" sz="2800" b="1" kern="0" dirty="0">
                <a:latin typeface="Arial (Headings)"/>
                <a:cs typeface="Arial" panose="020B0604020202020204" pitchFamily="34" charset="0"/>
              </a:rPr>
              <a:t>Purpose</a:t>
            </a:r>
          </a:p>
          <a:p>
            <a:pPr marL="914400" lvl="1" indent="-457200">
              <a:spcAft>
                <a:spcPts val="600"/>
              </a:spcAft>
              <a:buFont typeface="Arial" panose="020B0604020202020204" pitchFamily="34" charset="0"/>
              <a:buChar char="•"/>
            </a:pPr>
            <a:r>
              <a:rPr lang="en-US" sz="2200" kern="0" dirty="0">
                <a:latin typeface="Arial (Headings)"/>
                <a:cs typeface="Arial" panose="020B0604020202020204" pitchFamily="34" charset="0"/>
              </a:rPr>
              <a:t>Evaluate the Department of Energy (DOE) research and development (R&amp;D) activities on disposition of commercial spent nuclear fuel (CSNF) in dual-purpose canisters (DPCs).</a:t>
            </a:r>
          </a:p>
          <a:p>
            <a:pPr marL="457200" indent="-457200">
              <a:spcBef>
                <a:spcPts val="600"/>
              </a:spcBef>
              <a:spcAft>
                <a:spcPts val="600"/>
              </a:spcAft>
              <a:buFont typeface="Arial" panose="020B0604020202020204" pitchFamily="34" charset="0"/>
              <a:buChar char="•"/>
            </a:pPr>
            <a:r>
              <a:rPr lang="en-US" sz="2800" b="1" kern="0" dirty="0">
                <a:latin typeface="Arial (Headings)"/>
                <a:cs typeface="Arial" panose="020B0604020202020204" pitchFamily="34" charset="0"/>
              </a:rPr>
              <a:t>Scope</a:t>
            </a:r>
          </a:p>
          <a:p>
            <a:pPr marL="914400" lvl="1" indent="-457200">
              <a:spcAft>
                <a:spcPts val="600"/>
              </a:spcAft>
              <a:buFont typeface="Arial" panose="020B0604020202020204" pitchFamily="34" charset="0"/>
              <a:buChar char="•"/>
            </a:pPr>
            <a:r>
              <a:rPr lang="en-US" sz="2200" kern="0" dirty="0">
                <a:latin typeface="Arial (Headings)"/>
                <a:cs typeface="Arial" panose="020B0604020202020204" pitchFamily="34" charset="0"/>
              </a:rPr>
              <a:t>Present historical context of how the nation’s CSNF came to be stored in DPCs.</a:t>
            </a:r>
          </a:p>
          <a:p>
            <a:pPr marL="914400" lvl="1" indent="-457200">
              <a:spcBef>
                <a:spcPts val="600"/>
              </a:spcBef>
              <a:spcAft>
                <a:spcPts val="600"/>
              </a:spcAft>
              <a:buFont typeface="Arial" panose="020B0604020202020204" pitchFamily="34" charset="0"/>
              <a:buChar char="•"/>
            </a:pPr>
            <a:r>
              <a:rPr lang="en-US" sz="2200" kern="0" dirty="0">
                <a:latin typeface="Arial (Headings)"/>
                <a:cs typeface="Arial" panose="020B0604020202020204" pitchFamily="34" charset="0"/>
              </a:rPr>
              <a:t>Examine three principal alternative approaches to managing CSNF: </a:t>
            </a:r>
          </a:p>
          <a:p>
            <a:pPr marL="1371600" lvl="2" indent="-457200">
              <a:spcAft>
                <a:spcPts val="400"/>
              </a:spcAft>
              <a:buFont typeface="Arial" panose="020B0604020202020204" pitchFamily="34" charset="0"/>
              <a:buChar char="•"/>
            </a:pPr>
            <a:r>
              <a:rPr lang="en-US" kern="0" dirty="0">
                <a:latin typeface="Arial (Headings)"/>
                <a:cs typeface="Arial" panose="020B0604020202020204" pitchFamily="34" charset="0"/>
              </a:rPr>
              <a:t>Indefinite dry storage of CSNF at power plant sites (for more than 80</a:t>
            </a:r>
            <a:r>
              <a:rPr lang="en-US" b="1" kern="0" dirty="0">
                <a:latin typeface="Arial (Headings)"/>
                <a:cs typeface="Arial" panose="020B0604020202020204" pitchFamily="34" charset="0"/>
                <a:sym typeface="Symbol" panose="05050102010706020507" pitchFamily="18" charset="2"/>
              </a:rPr>
              <a:t></a:t>
            </a:r>
            <a:r>
              <a:rPr lang="en-US" kern="0" dirty="0">
                <a:latin typeface="Arial (Headings)"/>
                <a:cs typeface="Arial" panose="020B0604020202020204" pitchFamily="34" charset="0"/>
              </a:rPr>
              <a:t>120 years)</a:t>
            </a:r>
          </a:p>
          <a:p>
            <a:pPr marL="1371600" lvl="2" indent="-457200">
              <a:spcAft>
                <a:spcPts val="400"/>
              </a:spcAft>
              <a:buFont typeface="Arial" panose="020B0604020202020204" pitchFamily="34" charset="0"/>
              <a:buChar char="•"/>
            </a:pPr>
            <a:r>
              <a:rPr lang="en-US" kern="0" dirty="0">
                <a:latin typeface="Arial (Headings)"/>
                <a:cs typeface="Arial" panose="020B0604020202020204" pitchFamily="34" charset="0"/>
              </a:rPr>
              <a:t>Repacking CSNF into small canisters for transportation and disposal, and </a:t>
            </a:r>
          </a:p>
          <a:p>
            <a:pPr marL="1371600" lvl="2" indent="-457200">
              <a:buFont typeface="Arial" panose="020B0604020202020204" pitchFamily="34" charset="0"/>
              <a:buChar char="•"/>
            </a:pPr>
            <a:r>
              <a:rPr lang="en-US" kern="0" dirty="0">
                <a:latin typeface="Arial (Headings)"/>
                <a:cs typeface="Arial" panose="020B0604020202020204" pitchFamily="34" charset="0"/>
              </a:rPr>
              <a:t>Direct disposal of SNF in large DPCs (with a focus on technical feasibility and postclosure criticality)</a:t>
            </a:r>
          </a:p>
        </p:txBody>
      </p:sp>
      <p:sp>
        <p:nvSpPr>
          <p:cNvPr id="7" name="object 5">
            <a:extLst>
              <a:ext uri="{FF2B5EF4-FFF2-40B4-BE49-F238E27FC236}">
                <a16:creationId xmlns:a16="http://schemas.microsoft.com/office/drawing/2014/main" id="{37D04D3C-00DC-F896-B525-D02579F9D943}"/>
              </a:ext>
            </a:extLst>
          </p:cNvPr>
          <p:cNvSpPr txBox="1">
            <a:spLocks noGrp="1"/>
          </p:cNvSpPr>
          <p:nvPr>
            <p:ph type="ftr" sz="quarter" idx="5"/>
          </p:nvPr>
        </p:nvSpPr>
        <p:spPr>
          <a:xfrm>
            <a:off x="1442491" y="6377294"/>
            <a:ext cx="2668270" cy="154529"/>
          </a:xfrm>
          <a:prstGeom prst="rect">
            <a:avLst/>
          </a:prstGeom>
        </p:spPr>
        <p:txBody>
          <a:bodyPr vert="horz" wrap="square" lIns="0" tIns="635" rIns="0" bIns="0" rtlCol="0">
            <a:spAutoFit/>
          </a:bodyPr>
          <a:lstStyle/>
          <a:p>
            <a:pPr marL="282575">
              <a:lnSpc>
                <a:spcPct val="100000"/>
              </a:lnSpc>
            </a:pPr>
            <a:r>
              <a:rPr lang="en-US" b="0" spc="-5" dirty="0">
                <a:latin typeface="Arial"/>
                <a:cs typeface="Arial"/>
              </a:rPr>
              <a:t>June 6,</a:t>
            </a:r>
            <a:r>
              <a:rPr lang="en-US" b="0" dirty="0">
                <a:latin typeface="Arial"/>
                <a:cs typeface="Arial"/>
              </a:rPr>
              <a:t> </a:t>
            </a:r>
            <a:r>
              <a:rPr lang="en-US" b="0" spc="-5" dirty="0">
                <a:latin typeface="Arial"/>
                <a:cs typeface="Arial"/>
              </a:rPr>
              <a:t>2024</a:t>
            </a:r>
            <a:endParaRPr lang="en-US"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86C65-6F85-5339-B8CC-7604CDD8913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A69905F-8DC8-443B-9259-F3BEE2EAFFFA}"/>
              </a:ext>
            </a:extLst>
          </p:cNvPr>
          <p:cNvSpPr txBox="1">
            <a:spLocks noGrp="1"/>
          </p:cNvSpPr>
          <p:nvPr>
            <p:ph type="title"/>
          </p:nvPr>
        </p:nvSpPr>
        <p:spPr>
          <a:prstGeom prst="rect">
            <a:avLst/>
          </a:prstGeom>
        </p:spPr>
        <p:txBody>
          <a:bodyPr vert="horz" wrap="square" lIns="0" tIns="12065" rIns="0" bIns="0" rtlCol="0">
            <a:spAutoFit/>
          </a:bodyPr>
          <a:lstStyle/>
          <a:p>
            <a:pPr marL="29209" algn="ctr">
              <a:lnSpc>
                <a:spcPct val="100000"/>
              </a:lnSpc>
              <a:spcBef>
                <a:spcPts val="95"/>
              </a:spcBef>
            </a:pPr>
            <a:r>
              <a:rPr spc="-5" dirty="0"/>
              <a:t>Report </a:t>
            </a:r>
            <a:r>
              <a:rPr lang="en-US" spc="-5" dirty="0"/>
              <a:t>Organization</a:t>
            </a:r>
            <a:endParaRPr spc="-5" dirty="0"/>
          </a:p>
        </p:txBody>
      </p:sp>
      <p:sp>
        <p:nvSpPr>
          <p:cNvPr id="4" name="object 4">
            <a:extLst>
              <a:ext uri="{FF2B5EF4-FFF2-40B4-BE49-F238E27FC236}">
                <a16:creationId xmlns:a16="http://schemas.microsoft.com/office/drawing/2014/main" id="{A773B2B8-EE6A-C9A4-1DB7-8DFB35A960B3}"/>
              </a:ext>
            </a:extLst>
          </p:cNvPr>
          <p:cNvSpPr txBox="1"/>
          <p:nvPr/>
        </p:nvSpPr>
        <p:spPr>
          <a:xfrm>
            <a:off x="10370962" y="6170476"/>
            <a:ext cx="712470" cy="340995"/>
          </a:xfrm>
          <a:prstGeom prst="rect">
            <a:avLst/>
          </a:prstGeom>
        </p:spPr>
        <p:txBody>
          <a:bodyPr vert="horz" wrap="square" lIns="0" tIns="0" rIns="0" bIns="0" rtlCol="0">
            <a:spAutoFit/>
          </a:bodyPr>
          <a:lstStyle/>
          <a:p>
            <a:pPr marL="26034">
              <a:lnSpc>
                <a:spcPts val="1630"/>
              </a:lnSpc>
            </a:pPr>
            <a:r>
              <a:rPr sz="1400" b="1" i="1" spc="-10" dirty="0">
                <a:latin typeface="Arial"/>
                <a:cs typeface="Arial"/>
              </a:rPr>
              <a:t>NWTRB</a:t>
            </a:r>
            <a:endParaRPr sz="1400" dirty="0">
              <a:latin typeface="Arial"/>
              <a:cs typeface="Arial"/>
            </a:endParaRPr>
          </a:p>
          <a:p>
            <a:pPr marL="12700">
              <a:lnSpc>
                <a:spcPts val="944"/>
              </a:lnSpc>
            </a:pPr>
            <a:r>
              <a:rPr sz="800" spc="-5" dirty="0">
                <a:solidFill>
                  <a:srgbClr val="3333CC"/>
                </a:solidFill>
                <a:latin typeface="Arial"/>
                <a:cs typeface="Arial"/>
                <a:hlinkClick r:id="rId2"/>
              </a:rPr>
              <a:t>www.nwtrb.gov</a:t>
            </a:r>
            <a:endParaRPr sz="800" dirty="0">
              <a:latin typeface="Arial"/>
              <a:cs typeface="Arial"/>
            </a:endParaRPr>
          </a:p>
        </p:txBody>
      </p:sp>
      <p:sp>
        <p:nvSpPr>
          <p:cNvPr id="6" name="object 6">
            <a:extLst>
              <a:ext uri="{FF2B5EF4-FFF2-40B4-BE49-F238E27FC236}">
                <a16:creationId xmlns:a16="http://schemas.microsoft.com/office/drawing/2014/main" id="{C11B224D-8AB8-62EB-8F2B-E92354D31C75}"/>
              </a:ext>
            </a:extLst>
          </p:cNvPr>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12</a:t>
            </a:fld>
            <a:endParaRPr dirty="0"/>
          </a:p>
        </p:txBody>
      </p:sp>
      <p:sp>
        <p:nvSpPr>
          <p:cNvPr id="3" name="object 3">
            <a:extLst>
              <a:ext uri="{FF2B5EF4-FFF2-40B4-BE49-F238E27FC236}">
                <a16:creationId xmlns:a16="http://schemas.microsoft.com/office/drawing/2014/main" id="{FFAD5CAE-E3D4-2F5A-D379-ED2D626C914F}"/>
              </a:ext>
            </a:extLst>
          </p:cNvPr>
          <p:cNvSpPr txBox="1"/>
          <p:nvPr/>
        </p:nvSpPr>
        <p:spPr>
          <a:xfrm>
            <a:off x="762000" y="1006502"/>
            <a:ext cx="10515600" cy="4880823"/>
          </a:xfrm>
          <a:prstGeom prst="rect">
            <a:avLst/>
          </a:prstGeom>
        </p:spPr>
        <p:txBody>
          <a:bodyPr vert="horz" wrap="square" lIns="0" tIns="88900" rIns="0" bIns="0" rtlCol="0">
            <a:spAutoFit/>
          </a:bodyPr>
          <a:lstStyle/>
          <a:p>
            <a:pPr marL="468313" indent="-457200">
              <a:lnSpc>
                <a:spcPct val="100000"/>
              </a:lnSpc>
              <a:spcBef>
                <a:spcPts val="600"/>
              </a:spcBef>
              <a:buFont typeface="+mj-lt"/>
              <a:buAutoNum type="arabicPeriod"/>
              <a:tabLst>
                <a:tab pos="350520" algn="l"/>
                <a:tab pos="351155" algn="l"/>
              </a:tabLst>
            </a:pPr>
            <a:r>
              <a:rPr lang="en-US" sz="2400" spc="-5" dirty="0">
                <a:latin typeface="Arial"/>
                <a:cs typeface="Arial"/>
              </a:rPr>
              <a:t>Introduction </a:t>
            </a:r>
          </a:p>
          <a:p>
            <a:pPr marL="469265" indent="-457200">
              <a:lnSpc>
                <a:spcPct val="100000"/>
              </a:lnSpc>
              <a:spcBef>
                <a:spcPts val="600"/>
              </a:spcBef>
              <a:buFont typeface="+mj-lt"/>
              <a:buAutoNum type="arabicPeriod"/>
              <a:tabLst>
                <a:tab pos="350520" algn="l"/>
                <a:tab pos="351155" algn="l"/>
              </a:tabLst>
            </a:pPr>
            <a:r>
              <a:rPr sz="2400" spc="-5" dirty="0">
                <a:latin typeface="Arial"/>
                <a:cs typeface="Arial"/>
              </a:rPr>
              <a:t>Historical</a:t>
            </a:r>
            <a:r>
              <a:rPr sz="2400" spc="10" dirty="0">
                <a:latin typeface="Arial"/>
                <a:cs typeface="Arial"/>
              </a:rPr>
              <a:t> </a:t>
            </a:r>
            <a:r>
              <a:rPr sz="2400" spc="-5" dirty="0">
                <a:latin typeface="Arial"/>
                <a:cs typeface="Arial"/>
              </a:rPr>
              <a:t>Context</a:t>
            </a:r>
            <a:endParaRPr sz="2400" dirty="0">
              <a:latin typeface="Arial"/>
              <a:cs typeface="Arial"/>
            </a:endParaRPr>
          </a:p>
          <a:p>
            <a:pPr marL="469265" indent="-457200">
              <a:lnSpc>
                <a:spcPct val="100000"/>
              </a:lnSpc>
              <a:spcBef>
                <a:spcPts val="600"/>
              </a:spcBef>
              <a:spcAft>
                <a:spcPts val="400"/>
              </a:spcAft>
              <a:buFont typeface="+mj-lt"/>
              <a:buAutoNum type="arabicPeriod"/>
              <a:tabLst>
                <a:tab pos="350520" algn="l"/>
                <a:tab pos="351155" algn="l"/>
              </a:tabLst>
            </a:pPr>
            <a:r>
              <a:rPr sz="2400" spc="-5" dirty="0">
                <a:latin typeface="Arial"/>
                <a:cs typeface="Arial"/>
              </a:rPr>
              <a:t>Alternative Approaches for the Management of C</a:t>
            </a:r>
            <a:r>
              <a:rPr lang="en-US" sz="2400" spc="-5" dirty="0">
                <a:latin typeface="Arial"/>
                <a:cs typeface="Arial"/>
              </a:rPr>
              <a:t>SNF</a:t>
            </a:r>
            <a:endParaRPr sz="2400" dirty="0">
              <a:latin typeface="Arial"/>
              <a:cs typeface="Arial"/>
            </a:endParaRPr>
          </a:p>
          <a:p>
            <a:pPr marL="868363" lvl="1" indent="-411163">
              <a:lnSpc>
                <a:spcPct val="100000"/>
              </a:lnSpc>
              <a:spcAft>
                <a:spcPts val="400"/>
              </a:spcAft>
              <a:buFont typeface="+mj-lt"/>
              <a:buAutoNum type="arabicParenR"/>
              <a:tabLst>
                <a:tab pos="835025" algn="l"/>
              </a:tabLst>
            </a:pPr>
            <a:r>
              <a:rPr spc="-5" dirty="0">
                <a:latin typeface="Arial"/>
                <a:cs typeface="Arial"/>
              </a:rPr>
              <a:t>Indefinite Dry Storage of Spent Nuclear </a:t>
            </a:r>
            <a:r>
              <a:rPr spc="-10" dirty="0">
                <a:latin typeface="Arial"/>
                <a:cs typeface="Arial"/>
              </a:rPr>
              <a:t>Fuel</a:t>
            </a:r>
            <a:endParaRPr dirty="0">
              <a:latin typeface="Arial"/>
              <a:cs typeface="Arial"/>
            </a:endParaRPr>
          </a:p>
          <a:p>
            <a:pPr marL="868363" lvl="1" indent="-411163">
              <a:lnSpc>
                <a:spcPct val="100000"/>
              </a:lnSpc>
              <a:spcAft>
                <a:spcPts val="400"/>
              </a:spcAft>
              <a:buFont typeface="+mj-lt"/>
              <a:buAutoNum type="arabicParenR"/>
              <a:tabLst>
                <a:tab pos="835025" algn="l"/>
              </a:tabLst>
            </a:pPr>
            <a:r>
              <a:rPr spc="-5" dirty="0">
                <a:latin typeface="Arial"/>
                <a:cs typeface="Arial"/>
              </a:rPr>
              <a:t>Repackaging Spent Nuclear Fuel into Smaller Canisters for Transportation or</a:t>
            </a:r>
            <a:r>
              <a:rPr spc="45" dirty="0">
                <a:latin typeface="Arial"/>
                <a:cs typeface="Arial"/>
              </a:rPr>
              <a:t> </a:t>
            </a:r>
            <a:r>
              <a:rPr spc="-5" dirty="0">
                <a:latin typeface="Arial"/>
                <a:cs typeface="Arial"/>
              </a:rPr>
              <a:t>Disposal</a:t>
            </a:r>
            <a:endParaRPr dirty="0">
              <a:latin typeface="Arial"/>
              <a:cs typeface="Arial"/>
            </a:endParaRPr>
          </a:p>
          <a:p>
            <a:pPr marL="868363" lvl="1" indent="-411163">
              <a:lnSpc>
                <a:spcPct val="100000"/>
              </a:lnSpc>
              <a:spcAft>
                <a:spcPts val="400"/>
              </a:spcAft>
              <a:buFont typeface="+mj-lt"/>
              <a:buAutoNum type="arabicParenR"/>
              <a:tabLst>
                <a:tab pos="835025" algn="l"/>
              </a:tabLst>
            </a:pPr>
            <a:r>
              <a:rPr spc="-5" dirty="0">
                <a:latin typeface="Arial"/>
                <a:cs typeface="Arial"/>
              </a:rPr>
              <a:t>Direct Disposal of Spent Nuclear Fuel in Dual-Purpose Canisters in a Geologic</a:t>
            </a:r>
            <a:r>
              <a:rPr spc="130" dirty="0">
                <a:latin typeface="Arial"/>
                <a:cs typeface="Arial"/>
              </a:rPr>
              <a:t> </a:t>
            </a:r>
            <a:r>
              <a:rPr spc="-5" dirty="0">
                <a:latin typeface="Arial"/>
                <a:cs typeface="Arial"/>
              </a:rPr>
              <a:t>Repository</a:t>
            </a:r>
            <a:endParaRPr dirty="0">
              <a:latin typeface="Arial"/>
              <a:cs typeface="Arial"/>
            </a:endParaRPr>
          </a:p>
          <a:p>
            <a:pPr marL="412115" indent="-457200">
              <a:spcBef>
                <a:spcPts val="595"/>
              </a:spcBef>
              <a:buFont typeface="+mj-lt"/>
              <a:buAutoNum type="arabicPeriod"/>
              <a:tabLst>
                <a:tab pos="835025" algn="l"/>
              </a:tabLst>
            </a:pPr>
            <a:r>
              <a:rPr lang="en-US" sz="2400" spc="-5" dirty="0">
                <a:latin typeface="Arial"/>
                <a:cs typeface="Arial"/>
              </a:rPr>
              <a:t>DOE Research on Direct Disposal of CSNF in DPCs </a:t>
            </a:r>
          </a:p>
          <a:p>
            <a:pPr marL="914400" lvl="1" indent="-457200">
              <a:spcBef>
                <a:spcPts val="595"/>
              </a:spcBef>
              <a:buAutoNum type="arabicParenR"/>
              <a:tabLst>
                <a:tab pos="835025" algn="l"/>
              </a:tabLst>
            </a:pPr>
            <a:r>
              <a:rPr lang="en-US" spc="-5" dirty="0">
                <a:latin typeface="Arial"/>
                <a:cs typeface="Arial"/>
              </a:rPr>
              <a:t>Technical Feasibility </a:t>
            </a:r>
          </a:p>
          <a:p>
            <a:pPr marL="914400" lvl="1" indent="-457200">
              <a:spcBef>
                <a:spcPts val="595"/>
              </a:spcBef>
              <a:buAutoNum type="arabicParenR"/>
              <a:tabLst>
                <a:tab pos="835025" algn="l"/>
              </a:tabLst>
            </a:pPr>
            <a:r>
              <a:rPr lang="en-US" spc="-5" dirty="0">
                <a:latin typeface="Arial"/>
                <a:cs typeface="Arial"/>
              </a:rPr>
              <a:t>Current DOE R&amp;D on Direct Disposal </a:t>
            </a:r>
          </a:p>
          <a:p>
            <a:pPr marL="1260475" lvl="2" indent="-346075">
              <a:spcAft>
                <a:spcPts val="400"/>
              </a:spcAft>
              <a:buFont typeface="Arial" panose="020B0604020202020204" pitchFamily="34" charset="0"/>
              <a:buChar char="•"/>
              <a:tabLst>
                <a:tab pos="835025" algn="l"/>
              </a:tabLst>
            </a:pPr>
            <a:r>
              <a:rPr lang="en-US" sz="1600" spc="-5" dirty="0">
                <a:latin typeface="Arial"/>
                <a:cs typeface="Arial"/>
              </a:rPr>
              <a:t>Criticality Consequence Analysis</a:t>
            </a:r>
          </a:p>
          <a:p>
            <a:pPr marL="1260475" lvl="2" indent="-346075">
              <a:spcAft>
                <a:spcPts val="400"/>
              </a:spcAft>
              <a:buFont typeface="Arial" panose="020B0604020202020204" pitchFamily="34" charset="0"/>
              <a:buChar char="•"/>
              <a:tabLst>
                <a:tab pos="835025" algn="l"/>
              </a:tabLst>
            </a:pPr>
            <a:r>
              <a:rPr lang="en-US" sz="1600" spc="-5" dirty="0">
                <a:latin typeface="Arial"/>
                <a:cs typeface="Arial"/>
              </a:rPr>
              <a:t>Development and Testing of DPC Fillers</a:t>
            </a:r>
          </a:p>
          <a:p>
            <a:pPr marL="1260475" lvl="2" indent="-346075">
              <a:spcAft>
                <a:spcPts val="400"/>
              </a:spcAft>
              <a:buFont typeface="Arial" panose="020B0604020202020204" pitchFamily="34" charset="0"/>
              <a:buChar char="•"/>
              <a:tabLst>
                <a:tab pos="835025" algn="l"/>
              </a:tabLst>
            </a:pPr>
            <a:r>
              <a:rPr lang="en-US" sz="1600" spc="-5" dirty="0">
                <a:latin typeface="Arial"/>
                <a:cs typeface="Arial"/>
              </a:rPr>
              <a:t>Modification of DPCs to be Loaded in the Future</a:t>
            </a:r>
          </a:p>
          <a:p>
            <a:pPr marL="457200" indent="-457200">
              <a:spcBef>
                <a:spcPts val="595"/>
              </a:spcBef>
              <a:buAutoNum type="arabicPeriod"/>
              <a:tabLst>
                <a:tab pos="835025" algn="l"/>
              </a:tabLst>
            </a:pPr>
            <a:r>
              <a:rPr sz="2400" spc="-5" dirty="0">
                <a:latin typeface="Arial"/>
                <a:cs typeface="Arial"/>
              </a:rPr>
              <a:t>Board Observations, Findings, and</a:t>
            </a:r>
            <a:r>
              <a:rPr sz="2400" spc="15" dirty="0">
                <a:latin typeface="Arial"/>
                <a:cs typeface="Arial"/>
              </a:rPr>
              <a:t> </a:t>
            </a:r>
            <a:r>
              <a:rPr sz="2400" spc="-10" dirty="0">
                <a:latin typeface="Arial"/>
                <a:cs typeface="Arial"/>
              </a:rPr>
              <a:t>Recommendations</a:t>
            </a:r>
            <a:endParaRPr sz="2400" dirty="0">
              <a:latin typeface="Arial"/>
              <a:cs typeface="Arial"/>
            </a:endParaRPr>
          </a:p>
        </p:txBody>
      </p:sp>
      <p:sp>
        <p:nvSpPr>
          <p:cNvPr id="7" name="object 5">
            <a:extLst>
              <a:ext uri="{FF2B5EF4-FFF2-40B4-BE49-F238E27FC236}">
                <a16:creationId xmlns:a16="http://schemas.microsoft.com/office/drawing/2014/main" id="{5D1C1D7E-247D-53B9-1617-681FA86A6BE9}"/>
              </a:ext>
            </a:extLst>
          </p:cNvPr>
          <p:cNvSpPr txBox="1">
            <a:spLocks noGrp="1"/>
          </p:cNvSpPr>
          <p:nvPr>
            <p:ph type="ftr" sz="quarter" idx="5"/>
          </p:nvPr>
        </p:nvSpPr>
        <p:spPr>
          <a:xfrm>
            <a:off x="1442491" y="6377294"/>
            <a:ext cx="2668270" cy="154529"/>
          </a:xfrm>
          <a:prstGeom prst="rect">
            <a:avLst/>
          </a:prstGeom>
        </p:spPr>
        <p:txBody>
          <a:bodyPr vert="horz" wrap="square" lIns="0" tIns="635" rIns="0" bIns="0" rtlCol="0">
            <a:spAutoFit/>
          </a:bodyPr>
          <a:lstStyle/>
          <a:p>
            <a:pPr marL="282575">
              <a:lnSpc>
                <a:spcPct val="100000"/>
              </a:lnSpc>
            </a:pPr>
            <a:r>
              <a:rPr lang="en-US" b="0" spc="-5" dirty="0"/>
              <a:t>June 6</a:t>
            </a:r>
            <a:r>
              <a:rPr lang="en-US" b="0" spc="-5" dirty="0">
                <a:latin typeface="Arial"/>
                <a:cs typeface="Arial"/>
              </a:rPr>
              <a:t>,</a:t>
            </a:r>
            <a:r>
              <a:rPr lang="en-US" b="0" dirty="0">
                <a:latin typeface="Arial"/>
                <a:cs typeface="Arial"/>
              </a:rPr>
              <a:t> </a:t>
            </a:r>
            <a:r>
              <a:rPr lang="en-US" b="0" spc="-5" dirty="0">
                <a:latin typeface="Arial"/>
                <a:cs typeface="Arial"/>
              </a:rPr>
              <a:t>2024</a:t>
            </a:r>
            <a:endParaRPr lang="en-US" dirty="0">
              <a:latin typeface="Arial"/>
              <a:cs typeface="Arial"/>
            </a:endParaRPr>
          </a:p>
        </p:txBody>
      </p:sp>
    </p:spTree>
    <p:extLst>
      <p:ext uri="{BB962C8B-B14F-4D97-AF65-F5344CB8AC3E}">
        <p14:creationId xmlns:p14="http://schemas.microsoft.com/office/powerpoint/2010/main" val="1394057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313818"/>
            <a:ext cx="9372600" cy="504625"/>
          </a:xfrm>
          <a:prstGeom prst="rect">
            <a:avLst/>
          </a:prstGeom>
        </p:spPr>
        <p:txBody>
          <a:bodyPr vert="horz" wrap="square" lIns="0" tIns="12065" rIns="0" bIns="0" rtlCol="0">
            <a:spAutoFit/>
          </a:bodyPr>
          <a:lstStyle/>
          <a:p>
            <a:pPr marL="12700">
              <a:lnSpc>
                <a:spcPct val="100000"/>
              </a:lnSpc>
              <a:spcBef>
                <a:spcPts val="95"/>
              </a:spcBef>
            </a:pPr>
            <a:r>
              <a:rPr lang="en-US" spc="-5" dirty="0"/>
              <a:t>Observations, </a:t>
            </a:r>
            <a:r>
              <a:rPr spc="-5" dirty="0"/>
              <a:t>Findings</a:t>
            </a:r>
            <a:r>
              <a:rPr lang="en-US" spc="-5" dirty="0"/>
              <a:t>,</a:t>
            </a:r>
            <a:r>
              <a:rPr spc="-5" dirty="0"/>
              <a:t> and</a:t>
            </a:r>
            <a:r>
              <a:rPr spc="-85" dirty="0"/>
              <a:t> </a:t>
            </a:r>
            <a:r>
              <a:rPr spc="-5" dirty="0"/>
              <a:t>Recommendations</a:t>
            </a:r>
          </a:p>
        </p:txBody>
      </p:sp>
      <p:sp>
        <p:nvSpPr>
          <p:cNvPr id="4" name="object 4"/>
          <p:cNvSpPr txBox="1"/>
          <p:nvPr/>
        </p:nvSpPr>
        <p:spPr>
          <a:xfrm>
            <a:off x="10370962" y="6170476"/>
            <a:ext cx="712470" cy="340995"/>
          </a:xfrm>
          <a:prstGeom prst="rect">
            <a:avLst/>
          </a:prstGeom>
        </p:spPr>
        <p:txBody>
          <a:bodyPr vert="horz" wrap="square" lIns="0" tIns="0" rIns="0" bIns="0" rtlCol="0">
            <a:spAutoFit/>
          </a:bodyPr>
          <a:lstStyle/>
          <a:p>
            <a:pPr marL="26034">
              <a:lnSpc>
                <a:spcPts val="1630"/>
              </a:lnSpc>
            </a:pPr>
            <a:r>
              <a:rPr sz="1400" b="1" i="1" spc="-10" dirty="0">
                <a:latin typeface="Arial"/>
                <a:cs typeface="Arial"/>
              </a:rPr>
              <a:t>NWTRB</a:t>
            </a:r>
            <a:endParaRPr sz="1400" dirty="0">
              <a:latin typeface="Arial"/>
              <a:cs typeface="Arial"/>
            </a:endParaRPr>
          </a:p>
          <a:p>
            <a:pPr marL="12700">
              <a:lnSpc>
                <a:spcPts val="944"/>
              </a:lnSpc>
            </a:pPr>
            <a:r>
              <a:rPr sz="800" spc="-5" dirty="0">
                <a:solidFill>
                  <a:srgbClr val="3333CC"/>
                </a:solidFill>
                <a:latin typeface="Arial"/>
                <a:cs typeface="Arial"/>
                <a:hlinkClick r:id="rId2"/>
              </a:rPr>
              <a:t>www.nwtrb.gov</a:t>
            </a:r>
            <a:endParaRPr sz="800" dirty="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13</a:t>
            </a:fld>
            <a:endParaRPr dirty="0"/>
          </a:p>
        </p:txBody>
      </p:sp>
      <p:sp>
        <p:nvSpPr>
          <p:cNvPr id="3" name="object 3"/>
          <p:cNvSpPr txBox="1"/>
          <p:nvPr/>
        </p:nvSpPr>
        <p:spPr>
          <a:xfrm>
            <a:off x="862480" y="1010696"/>
            <a:ext cx="10321432" cy="5352747"/>
          </a:xfrm>
          <a:prstGeom prst="rect">
            <a:avLst/>
          </a:prstGeom>
        </p:spPr>
        <p:txBody>
          <a:bodyPr vert="horz" wrap="square" lIns="0" tIns="12700" rIns="0" bIns="0" rtlCol="0">
            <a:spAutoFit/>
          </a:bodyPr>
          <a:lstStyle/>
          <a:p>
            <a:pPr marR="985519">
              <a:lnSpc>
                <a:spcPct val="100000"/>
              </a:lnSpc>
            </a:pPr>
            <a:r>
              <a:rPr sz="2400" b="1" i="1" spc="-5" dirty="0">
                <a:solidFill>
                  <a:schemeClr val="tx2"/>
                </a:solidFill>
                <a:latin typeface="Arial"/>
                <a:cs typeface="Arial"/>
              </a:rPr>
              <a:t>Alternative Approaches for the Management of </a:t>
            </a:r>
            <a:r>
              <a:rPr lang="en-US" sz="2400" b="1" i="1" spc="-5" dirty="0">
                <a:solidFill>
                  <a:schemeClr val="tx2"/>
                </a:solidFill>
                <a:latin typeface="Arial"/>
                <a:cs typeface="Arial"/>
              </a:rPr>
              <a:t>CSNF</a:t>
            </a:r>
            <a:endParaRPr sz="2400" b="1" dirty="0">
              <a:solidFill>
                <a:schemeClr val="tx2"/>
              </a:solidFill>
              <a:latin typeface="Arial"/>
              <a:cs typeface="Arial"/>
            </a:endParaRPr>
          </a:p>
          <a:p>
            <a:pPr marL="412750" marR="94615">
              <a:lnSpc>
                <a:spcPct val="100000"/>
              </a:lnSpc>
              <a:spcBef>
                <a:spcPts val="1215"/>
              </a:spcBef>
            </a:pPr>
            <a:r>
              <a:rPr b="1" spc="-5" dirty="0">
                <a:latin typeface="Arial"/>
                <a:cs typeface="Arial"/>
              </a:rPr>
              <a:t>Finding </a:t>
            </a:r>
            <a:r>
              <a:rPr b="1" dirty="0">
                <a:latin typeface="Arial"/>
                <a:cs typeface="Arial"/>
              </a:rPr>
              <a:t>1: </a:t>
            </a:r>
            <a:r>
              <a:rPr spc="-5" dirty="0">
                <a:latin typeface="Arial"/>
                <a:cs typeface="Arial"/>
              </a:rPr>
              <a:t>DOE </a:t>
            </a:r>
            <a:r>
              <a:rPr dirty="0">
                <a:latin typeface="Arial"/>
                <a:cs typeface="Arial"/>
              </a:rPr>
              <a:t>has not </a:t>
            </a:r>
            <a:r>
              <a:rPr spc="-5" dirty="0">
                <a:latin typeface="Arial"/>
                <a:cs typeface="Arial"/>
              </a:rPr>
              <a:t>fully analyzed</a:t>
            </a:r>
            <a:r>
              <a:rPr lang="en-US" spc="-5" dirty="0">
                <a:latin typeface="Arial"/>
                <a:cs typeface="Arial"/>
              </a:rPr>
              <a:t>, in an integrated manner,</a:t>
            </a:r>
            <a:r>
              <a:rPr spc="-5" dirty="0">
                <a:latin typeface="Arial"/>
                <a:cs typeface="Arial"/>
              </a:rPr>
              <a:t> </a:t>
            </a:r>
            <a:r>
              <a:rPr lang="en-US" spc="-5" dirty="0">
                <a:latin typeface="Arial"/>
                <a:cs typeface="Arial"/>
              </a:rPr>
              <a:t>all</a:t>
            </a:r>
            <a:r>
              <a:rPr spc="-5" dirty="0">
                <a:latin typeface="Arial"/>
                <a:cs typeface="Arial"/>
              </a:rPr>
              <a:t> </a:t>
            </a:r>
            <a:r>
              <a:rPr dirty="0">
                <a:latin typeface="Arial"/>
                <a:cs typeface="Arial"/>
              </a:rPr>
              <a:t>key </a:t>
            </a:r>
            <a:r>
              <a:rPr spc="-5" dirty="0">
                <a:latin typeface="Arial"/>
                <a:cs typeface="Arial"/>
              </a:rPr>
              <a:t>aspects </a:t>
            </a:r>
            <a:r>
              <a:rPr dirty="0">
                <a:latin typeface="Arial"/>
                <a:cs typeface="Arial"/>
              </a:rPr>
              <a:t>of </a:t>
            </a:r>
            <a:r>
              <a:rPr spc="-5" dirty="0">
                <a:latin typeface="Arial"/>
                <a:cs typeface="Arial"/>
              </a:rPr>
              <a:t>the alternative approaches for </a:t>
            </a:r>
            <a:r>
              <a:rPr dirty="0">
                <a:latin typeface="Arial"/>
                <a:cs typeface="Arial"/>
              </a:rPr>
              <a:t>managing </a:t>
            </a:r>
            <a:r>
              <a:rPr lang="en-US" dirty="0">
                <a:latin typeface="Arial"/>
                <a:cs typeface="Arial"/>
              </a:rPr>
              <a:t>C</a:t>
            </a:r>
            <a:r>
              <a:rPr spc="-5" dirty="0">
                <a:latin typeface="Arial"/>
                <a:cs typeface="Arial"/>
              </a:rPr>
              <a:t>SNF. Particular issues to </a:t>
            </a:r>
            <a:r>
              <a:rPr dirty="0">
                <a:latin typeface="Arial"/>
                <a:cs typeface="Arial"/>
              </a:rPr>
              <a:t>be </a:t>
            </a:r>
            <a:r>
              <a:rPr spc="-5" dirty="0">
                <a:latin typeface="Arial"/>
                <a:cs typeface="Arial"/>
              </a:rPr>
              <a:t>addressed</a:t>
            </a:r>
            <a:r>
              <a:rPr spc="-40" dirty="0">
                <a:latin typeface="Arial"/>
                <a:cs typeface="Arial"/>
              </a:rPr>
              <a:t> </a:t>
            </a:r>
            <a:r>
              <a:rPr spc="-5" dirty="0">
                <a:latin typeface="Arial"/>
                <a:cs typeface="Arial"/>
              </a:rPr>
              <a:t>include:</a:t>
            </a:r>
            <a:endParaRPr dirty="0">
              <a:latin typeface="Arial"/>
              <a:cs typeface="Arial"/>
            </a:endParaRPr>
          </a:p>
          <a:p>
            <a:pPr marL="1139825" marR="66675" indent="-327025">
              <a:lnSpc>
                <a:spcPct val="100000"/>
              </a:lnSpc>
              <a:spcBef>
                <a:spcPts val="605"/>
              </a:spcBef>
              <a:buAutoNum type="arabicParenBoth"/>
              <a:tabLst>
                <a:tab pos="1139825" algn="l"/>
              </a:tabLst>
            </a:pPr>
            <a:r>
              <a:rPr spc="-5" dirty="0">
                <a:latin typeface="Arial"/>
                <a:cs typeface="Arial"/>
              </a:rPr>
              <a:t>The implications (time, effort, and cost) of identifying and finding </a:t>
            </a:r>
            <a:r>
              <a:rPr dirty="0">
                <a:latin typeface="Arial"/>
                <a:cs typeface="Arial"/>
              </a:rPr>
              <a:t>a </a:t>
            </a:r>
            <a:r>
              <a:rPr spc="-5" dirty="0">
                <a:latin typeface="Arial"/>
                <a:cs typeface="Arial"/>
              </a:rPr>
              <a:t>resolution for </a:t>
            </a:r>
            <a:r>
              <a:rPr lang="en-US" spc="-5" dirty="0">
                <a:latin typeface="Arial"/>
                <a:cs typeface="Arial"/>
              </a:rPr>
              <a:t>C</a:t>
            </a:r>
            <a:r>
              <a:rPr spc="-5" dirty="0">
                <a:latin typeface="Arial"/>
                <a:cs typeface="Arial"/>
              </a:rPr>
              <a:t>SNF canisters that are approved by the </a:t>
            </a:r>
            <a:r>
              <a:rPr dirty="0">
                <a:latin typeface="Arial"/>
                <a:cs typeface="Arial"/>
              </a:rPr>
              <a:t>NRC </a:t>
            </a:r>
            <a:r>
              <a:rPr spc="-5" dirty="0">
                <a:latin typeface="Arial"/>
                <a:cs typeface="Arial"/>
              </a:rPr>
              <a:t>for storage, but include contents not currently approved by the </a:t>
            </a:r>
            <a:r>
              <a:rPr dirty="0">
                <a:latin typeface="Arial"/>
                <a:cs typeface="Arial"/>
              </a:rPr>
              <a:t>NRC </a:t>
            </a:r>
            <a:r>
              <a:rPr spc="-5" dirty="0">
                <a:latin typeface="Arial"/>
                <a:cs typeface="Arial"/>
              </a:rPr>
              <a:t>for</a:t>
            </a:r>
            <a:r>
              <a:rPr spc="-10" dirty="0">
                <a:latin typeface="Arial"/>
                <a:cs typeface="Arial"/>
              </a:rPr>
              <a:t> </a:t>
            </a:r>
            <a:r>
              <a:rPr spc="-5" dirty="0">
                <a:latin typeface="Arial"/>
                <a:cs typeface="Arial"/>
              </a:rPr>
              <a:t>transportation.</a:t>
            </a:r>
            <a:endParaRPr dirty="0">
              <a:latin typeface="Arial"/>
              <a:cs typeface="Arial"/>
            </a:endParaRPr>
          </a:p>
          <a:p>
            <a:pPr marL="1139825" marR="275590" indent="-327025">
              <a:lnSpc>
                <a:spcPct val="100000"/>
              </a:lnSpc>
              <a:spcBef>
                <a:spcPts val="600"/>
              </a:spcBef>
              <a:buAutoNum type="arabicParenBoth"/>
              <a:tabLst>
                <a:tab pos="1139825" algn="l"/>
              </a:tabLst>
            </a:pPr>
            <a:r>
              <a:rPr spc="-5" dirty="0">
                <a:latin typeface="Arial"/>
                <a:cs typeface="Arial"/>
              </a:rPr>
              <a:t>The implications on the design, construction, and operations of </a:t>
            </a:r>
            <a:r>
              <a:rPr dirty="0">
                <a:latin typeface="Arial"/>
                <a:cs typeface="Arial"/>
              </a:rPr>
              <a:t>a </a:t>
            </a:r>
            <a:r>
              <a:rPr spc="-5" dirty="0">
                <a:latin typeface="Arial"/>
                <a:cs typeface="Arial"/>
              </a:rPr>
              <a:t>geological repository of  disposing large versus small SNF canisters in various rock types, with </a:t>
            </a:r>
            <a:r>
              <a:rPr dirty="0">
                <a:latin typeface="Arial"/>
                <a:cs typeface="Arial"/>
              </a:rPr>
              <a:t>a </a:t>
            </a:r>
            <a:r>
              <a:rPr spc="-5" dirty="0">
                <a:latin typeface="Arial"/>
                <a:cs typeface="Arial"/>
              </a:rPr>
              <a:t>particular focus on waste package degradation, thermal management, postclosure criticality, and the engineering aspects of waste package</a:t>
            </a:r>
            <a:r>
              <a:rPr spc="-20" dirty="0">
                <a:latin typeface="Arial"/>
                <a:cs typeface="Arial"/>
              </a:rPr>
              <a:t> </a:t>
            </a:r>
            <a:r>
              <a:rPr spc="-5" dirty="0">
                <a:latin typeface="Arial"/>
                <a:cs typeface="Arial"/>
              </a:rPr>
              <a:t>emplacement.</a:t>
            </a:r>
            <a:endParaRPr dirty="0">
              <a:latin typeface="Arial"/>
              <a:cs typeface="Arial"/>
            </a:endParaRPr>
          </a:p>
          <a:p>
            <a:pPr marL="412750" marR="5080">
              <a:lnSpc>
                <a:spcPct val="100000"/>
              </a:lnSpc>
              <a:spcBef>
                <a:spcPts val="1195"/>
              </a:spcBef>
            </a:pPr>
            <a:r>
              <a:rPr lang="en-US" b="1" i="1" spc="-5" dirty="0">
                <a:latin typeface="Arial" panose="020B0604020202020204" pitchFamily="34" charset="0"/>
                <a:cs typeface="Arial" panose="020B0604020202020204" pitchFamily="34" charset="0"/>
              </a:rPr>
              <a:t>Recommendation </a:t>
            </a:r>
            <a:r>
              <a:rPr lang="en-US" b="1" i="1" dirty="0">
                <a:latin typeface="Arial" panose="020B0604020202020204" pitchFamily="34" charset="0"/>
                <a:cs typeface="Arial" panose="020B0604020202020204" pitchFamily="34" charset="0"/>
              </a:rPr>
              <a:t>1: </a:t>
            </a:r>
            <a:r>
              <a:rPr lang="en-US" i="1" spc="-5" dirty="0">
                <a:latin typeface="Arial" panose="020B0604020202020204" pitchFamily="34" charset="0"/>
                <a:cs typeface="Arial" panose="020B0604020202020204" pitchFamily="34" charset="0"/>
              </a:rPr>
              <a:t>The Board recommends that DOE give </a:t>
            </a:r>
            <a:r>
              <a:rPr lang="en-US" i="1" dirty="0">
                <a:latin typeface="Arial" panose="020B0604020202020204" pitchFamily="34" charset="0"/>
                <a:cs typeface="Arial" panose="020B0604020202020204" pitchFamily="34" charset="0"/>
              </a:rPr>
              <a:t>higher </a:t>
            </a:r>
            <a:r>
              <a:rPr lang="en-US" i="1" spc="-5" dirty="0">
                <a:latin typeface="Arial" panose="020B0604020202020204" pitchFamily="34" charset="0"/>
                <a:cs typeface="Arial" panose="020B0604020202020204" pitchFamily="34" charset="0"/>
              </a:rPr>
              <a:t>priority to the refinement </a:t>
            </a:r>
            <a:r>
              <a:rPr lang="en-US" i="1" dirty="0">
                <a:latin typeface="Arial" panose="020B0604020202020204" pitchFamily="34" charset="0"/>
                <a:cs typeface="Arial" panose="020B0604020202020204" pitchFamily="34" charset="0"/>
              </a:rPr>
              <a:t>of </a:t>
            </a:r>
            <a:r>
              <a:rPr lang="en-US" i="1" spc="-5" dirty="0">
                <a:latin typeface="Arial" panose="020B0604020202020204" pitchFamily="34" charset="0"/>
                <a:cs typeface="Arial" panose="020B0604020202020204" pitchFamily="34" charset="0"/>
              </a:rPr>
              <a:t>its systems analysis tools </a:t>
            </a:r>
            <a:r>
              <a:rPr lang="en-US" i="1" dirty="0">
                <a:latin typeface="Arial" panose="020B0604020202020204" pitchFamily="34" charset="0"/>
                <a:cs typeface="Arial" panose="020B0604020202020204" pitchFamily="34" charset="0"/>
              </a:rPr>
              <a:t>and </a:t>
            </a:r>
            <a:r>
              <a:rPr lang="en-US" i="1" spc="-5" dirty="0">
                <a:latin typeface="Arial" panose="020B0604020202020204" pitchFamily="34" charset="0"/>
                <a:cs typeface="Arial" panose="020B0604020202020204" pitchFamily="34" charset="0"/>
              </a:rPr>
              <a:t>completion </a:t>
            </a:r>
            <a:r>
              <a:rPr lang="en-US" i="1" dirty="0">
                <a:latin typeface="Arial" panose="020B0604020202020204" pitchFamily="34" charset="0"/>
                <a:cs typeface="Arial" panose="020B0604020202020204" pitchFamily="34" charset="0"/>
              </a:rPr>
              <a:t>of </a:t>
            </a:r>
            <a:r>
              <a:rPr lang="en-US" i="1" spc="-5" dirty="0">
                <a:latin typeface="Arial" panose="020B0604020202020204" pitchFamily="34" charset="0"/>
                <a:cs typeface="Arial" panose="020B0604020202020204" pitchFamily="34" charset="0"/>
              </a:rPr>
              <a:t>comprehensive analyses that address</a:t>
            </a:r>
            <a:r>
              <a:rPr lang="en-US" i="1" spc="95" dirty="0">
                <a:latin typeface="Arial" panose="020B0604020202020204" pitchFamily="34" charset="0"/>
                <a:cs typeface="Arial" panose="020B0604020202020204" pitchFamily="34" charset="0"/>
              </a:rPr>
              <a:t> </a:t>
            </a:r>
            <a:r>
              <a:rPr lang="en-US" i="1" spc="-5" dirty="0">
                <a:latin typeface="Arial" panose="020B0604020202020204" pitchFamily="34" charset="0"/>
                <a:cs typeface="Arial" panose="020B0604020202020204" pitchFamily="34" charset="0"/>
              </a:rPr>
              <a:t>issues </a:t>
            </a:r>
            <a:r>
              <a:rPr lang="en-US" i="1" dirty="0">
                <a:latin typeface="Arial" panose="020B0604020202020204" pitchFamily="34" charset="0"/>
                <a:cs typeface="Arial" panose="020B0604020202020204" pitchFamily="34" charset="0"/>
              </a:rPr>
              <a:t>(1) and (2) in </a:t>
            </a:r>
            <a:r>
              <a:rPr lang="en-US" i="1" spc="-5" dirty="0">
                <a:latin typeface="Arial" panose="020B0604020202020204" pitchFamily="34" charset="0"/>
                <a:cs typeface="Arial" panose="020B0604020202020204" pitchFamily="34" charset="0"/>
              </a:rPr>
              <a:t>Finding </a:t>
            </a:r>
            <a:r>
              <a:rPr lang="en-US" i="1" dirty="0">
                <a:latin typeface="Arial" panose="020B0604020202020204" pitchFamily="34" charset="0"/>
                <a:cs typeface="Arial" panose="020B0604020202020204" pitchFamily="34" charset="0"/>
              </a:rPr>
              <a:t>1, as well as </a:t>
            </a:r>
            <a:r>
              <a:rPr lang="en-US" i="1" spc="-5" dirty="0">
                <a:latin typeface="Arial" panose="020B0604020202020204" pitchFamily="34" charset="0"/>
                <a:cs typeface="Arial" panose="020B0604020202020204" pitchFamily="34" charset="0"/>
              </a:rPr>
              <a:t>the other </a:t>
            </a:r>
            <a:r>
              <a:rPr lang="en-US" i="1" dirty="0">
                <a:latin typeface="Arial" panose="020B0604020202020204" pitchFamily="34" charset="0"/>
                <a:cs typeface="Arial" panose="020B0604020202020204" pitchFamily="34" charset="0"/>
              </a:rPr>
              <a:t>variables and </a:t>
            </a:r>
            <a:r>
              <a:rPr lang="en-US" i="1" spc="-5" dirty="0">
                <a:latin typeface="Arial" panose="020B0604020202020204" pitchFamily="34" charset="0"/>
                <a:cs typeface="Arial" panose="020B0604020202020204" pitchFamily="34" charset="0"/>
              </a:rPr>
              <a:t>complexities noted </a:t>
            </a:r>
            <a:r>
              <a:rPr lang="en-US" i="1" dirty="0">
                <a:latin typeface="Arial" panose="020B0604020202020204" pitchFamily="34" charset="0"/>
                <a:cs typeface="Arial" panose="020B0604020202020204" pitchFamily="34" charset="0"/>
              </a:rPr>
              <a:t>in </a:t>
            </a:r>
            <a:r>
              <a:rPr lang="en-US" i="1" spc="-5" dirty="0">
                <a:latin typeface="Arial" panose="020B0604020202020204" pitchFamily="34" charset="0"/>
                <a:cs typeface="Arial" panose="020B0604020202020204" pitchFamily="34" charset="0"/>
              </a:rPr>
              <a:t>the</a:t>
            </a:r>
            <a:r>
              <a:rPr lang="en-US" i="1" spc="-50" dirty="0">
                <a:latin typeface="Arial" panose="020B0604020202020204" pitchFamily="34" charset="0"/>
                <a:cs typeface="Arial" panose="020B0604020202020204" pitchFamily="34" charset="0"/>
              </a:rPr>
              <a:t> </a:t>
            </a:r>
            <a:r>
              <a:rPr lang="en-US" i="1" spc="-5" dirty="0">
                <a:latin typeface="Arial" panose="020B0604020202020204" pitchFamily="34" charset="0"/>
                <a:cs typeface="Arial" panose="020B0604020202020204" pitchFamily="34" charset="0"/>
              </a:rPr>
              <a:t>report. B</a:t>
            </a:r>
            <a:r>
              <a:rPr lang="en-US" b="0" i="1" u="none" strike="noStrike" baseline="0" dirty="0">
                <a:latin typeface="Arial" panose="020B0604020202020204" pitchFamily="34" charset="0"/>
                <a:cs typeface="Arial" panose="020B0604020202020204" pitchFamily="34" charset="0"/>
              </a:rPr>
              <a:t>y doing so, decision-makers would be better informed of the pros and cons of the alternative approaches for implementing an integrated waste management system and better prepared to adopt one or a combination of alternative approaches that would be the most effective and efficient for the nationwide program.</a:t>
            </a:r>
            <a:endParaRPr lang="en-US" dirty="0">
              <a:latin typeface="Arial" panose="020B0604020202020204" pitchFamily="34" charset="0"/>
              <a:cs typeface="Arial" panose="020B0604020202020204" pitchFamily="34" charset="0"/>
            </a:endParaRPr>
          </a:p>
        </p:txBody>
      </p:sp>
      <p:sp>
        <p:nvSpPr>
          <p:cNvPr id="7" name="object 5">
            <a:extLst>
              <a:ext uri="{FF2B5EF4-FFF2-40B4-BE49-F238E27FC236}">
                <a16:creationId xmlns:a16="http://schemas.microsoft.com/office/drawing/2014/main" id="{990DCDBC-9496-BC1F-9706-514E0FDDAC77}"/>
              </a:ext>
            </a:extLst>
          </p:cNvPr>
          <p:cNvSpPr txBox="1">
            <a:spLocks noGrp="1"/>
          </p:cNvSpPr>
          <p:nvPr>
            <p:ph type="ftr" sz="quarter" idx="5"/>
          </p:nvPr>
        </p:nvSpPr>
        <p:spPr>
          <a:xfrm>
            <a:off x="1442491" y="6377294"/>
            <a:ext cx="2668270" cy="154529"/>
          </a:xfrm>
          <a:prstGeom prst="rect">
            <a:avLst/>
          </a:prstGeom>
        </p:spPr>
        <p:txBody>
          <a:bodyPr vert="horz" wrap="square" lIns="0" tIns="635" rIns="0" bIns="0" rtlCol="0">
            <a:spAutoFit/>
          </a:bodyPr>
          <a:lstStyle/>
          <a:p>
            <a:pPr marL="282575">
              <a:lnSpc>
                <a:spcPct val="100000"/>
              </a:lnSpc>
            </a:pPr>
            <a:r>
              <a:rPr lang="en-US" b="0" spc="-5" dirty="0">
                <a:latin typeface="Arial"/>
                <a:cs typeface="Arial"/>
              </a:rPr>
              <a:t>June 6,</a:t>
            </a:r>
            <a:r>
              <a:rPr lang="en-US" b="0" dirty="0">
                <a:latin typeface="Arial"/>
                <a:cs typeface="Arial"/>
              </a:rPr>
              <a:t> </a:t>
            </a:r>
            <a:r>
              <a:rPr lang="en-US" b="0" spc="-5" dirty="0">
                <a:latin typeface="Arial"/>
                <a:cs typeface="Arial"/>
              </a:rPr>
              <a:t>2024</a:t>
            </a:r>
            <a:endParaRPr lang="en-US"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2175" y="313818"/>
            <a:ext cx="10918825" cy="504625"/>
          </a:xfrm>
          <a:prstGeom prst="rect">
            <a:avLst/>
          </a:prstGeom>
        </p:spPr>
        <p:txBody>
          <a:bodyPr vert="horz" wrap="square" lIns="0" tIns="12065" rIns="0" bIns="0" rtlCol="0">
            <a:spAutoFit/>
          </a:bodyPr>
          <a:lstStyle/>
          <a:p>
            <a:pPr marL="12700">
              <a:lnSpc>
                <a:spcPct val="100000"/>
              </a:lnSpc>
              <a:spcBef>
                <a:spcPts val="95"/>
              </a:spcBef>
            </a:pPr>
            <a:r>
              <a:rPr lang="en-US" spc="-5" dirty="0"/>
              <a:t>Observations, </a:t>
            </a:r>
            <a:r>
              <a:rPr spc="-5" dirty="0"/>
              <a:t>Findings</a:t>
            </a:r>
            <a:r>
              <a:rPr lang="en-US" spc="-5" dirty="0"/>
              <a:t>,</a:t>
            </a:r>
            <a:r>
              <a:rPr spc="-5" dirty="0"/>
              <a:t> and Recommendations</a:t>
            </a:r>
            <a:r>
              <a:rPr spc="-90" dirty="0"/>
              <a:t> </a:t>
            </a:r>
            <a:r>
              <a:rPr sz="2400" spc="-5" dirty="0"/>
              <a:t>(Cont.)</a:t>
            </a:r>
          </a:p>
        </p:txBody>
      </p:sp>
      <p:sp>
        <p:nvSpPr>
          <p:cNvPr id="4" name="object 4"/>
          <p:cNvSpPr txBox="1"/>
          <p:nvPr/>
        </p:nvSpPr>
        <p:spPr>
          <a:xfrm>
            <a:off x="10370962" y="6170476"/>
            <a:ext cx="712470" cy="340995"/>
          </a:xfrm>
          <a:prstGeom prst="rect">
            <a:avLst/>
          </a:prstGeom>
        </p:spPr>
        <p:txBody>
          <a:bodyPr vert="horz" wrap="square" lIns="0" tIns="0" rIns="0" bIns="0" rtlCol="0">
            <a:spAutoFit/>
          </a:bodyPr>
          <a:lstStyle/>
          <a:p>
            <a:pPr marL="26034">
              <a:lnSpc>
                <a:spcPts val="1630"/>
              </a:lnSpc>
            </a:pPr>
            <a:r>
              <a:rPr sz="1400" b="1" i="1" spc="-10" dirty="0">
                <a:latin typeface="Arial"/>
                <a:cs typeface="Arial"/>
              </a:rPr>
              <a:t>NWTRB</a:t>
            </a:r>
            <a:endParaRPr sz="1400" dirty="0">
              <a:latin typeface="Arial"/>
              <a:cs typeface="Arial"/>
            </a:endParaRPr>
          </a:p>
          <a:p>
            <a:pPr marL="12700">
              <a:lnSpc>
                <a:spcPts val="944"/>
              </a:lnSpc>
            </a:pPr>
            <a:r>
              <a:rPr sz="800" spc="-5" dirty="0">
                <a:solidFill>
                  <a:srgbClr val="3333CC"/>
                </a:solidFill>
                <a:latin typeface="Arial"/>
                <a:cs typeface="Arial"/>
                <a:hlinkClick r:id="rId2"/>
              </a:rPr>
              <a:t>www.nwtrb.gov</a:t>
            </a:r>
            <a:endParaRPr sz="800" dirty="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14</a:t>
            </a:fld>
            <a:endParaRPr dirty="0"/>
          </a:p>
        </p:txBody>
      </p:sp>
      <p:sp>
        <p:nvSpPr>
          <p:cNvPr id="3" name="object 3"/>
          <p:cNvSpPr txBox="1"/>
          <p:nvPr/>
        </p:nvSpPr>
        <p:spPr>
          <a:xfrm>
            <a:off x="892175" y="838200"/>
            <a:ext cx="10461625" cy="4884029"/>
          </a:xfrm>
          <a:prstGeom prst="rect">
            <a:avLst/>
          </a:prstGeom>
        </p:spPr>
        <p:txBody>
          <a:bodyPr vert="horz" wrap="square" lIns="0" tIns="219075" rIns="0" bIns="0" rtlCol="0">
            <a:spAutoFit/>
          </a:bodyPr>
          <a:lstStyle/>
          <a:p>
            <a:pPr marL="12700">
              <a:lnSpc>
                <a:spcPct val="100000"/>
              </a:lnSpc>
            </a:pPr>
            <a:r>
              <a:rPr sz="2400" b="1" i="1" spc="-5" dirty="0">
                <a:solidFill>
                  <a:schemeClr val="tx2"/>
                </a:solidFill>
                <a:latin typeface="Arial"/>
                <a:cs typeface="Arial"/>
              </a:rPr>
              <a:t>Criticality Consequence</a:t>
            </a:r>
            <a:r>
              <a:rPr sz="2400" b="1" i="1" spc="35" dirty="0">
                <a:solidFill>
                  <a:schemeClr val="tx2"/>
                </a:solidFill>
                <a:latin typeface="Arial"/>
                <a:cs typeface="Arial"/>
              </a:rPr>
              <a:t> </a:t>
            </a:r>
            <a:r>
              <a:rPr sz="2400" b="1" i="1" spc="-5" dirty="0">
                <a:solidFill>
                  <a:schemeClr val="tx2"/>
                </a:solidFill>
                <a:latin typeface="Arial"/>
                <a:cs typeface="Arial"/>
              </a:rPr>
              <a:t>Analysis</a:t>
            </a:r>
            <a:endParaRPr sz="2400" b="1" dirty="0">
              <a:solidFill>
                <a:schemeClr val="tx2"/>
              </a:solidFill>
              <a:latin typeface="Arial"/>
              <a:cs typeface="Arial"/>
            </a:endParaRPr>
          </a:p>
          <a:p>
            <a:pPr marL="412115" marR="17780">
              <a:lnSpc>
                <a:spcPct val="100000"/>
              </a:lnSpc>
              <a:spcBef>
                <a:spcPts val="1215"/>
              </a:spcBef>
              <a:spcAft>
                <a:spcPts val="600"/>
              </a:spcAft>
            </a:pPr>
            <a:r>
              <a:rPr b="1" spc="-5" dirty="0">
                <a:latin typeface="Arial"/>
                <a:cs typeface="Arial"/>
              </a:rPr>
              <a:t>Finding </a:t>
            </a:r>
            <a:r>
              <a:rPr b="1" dirty="0">
                <a:latin typeface="Arial"/>
                <a:cs typeface="Arial"/>
              </a:rPr>
              <a:t>2a: </a:t>
            </a:r>
            <a:r>
              <a:rPr spc="-5" dirty="0">
                <a:latin typeface="Arial"/>
                <a:cs typeface="Arial"/>
              </a:rPr>
              <a:t>The Board finds that sufficient </a:t>
            </a:r>
            <a:r>
              <a:rPr dirty="0">
                <a:latin typeface="Arial"/>
                <a:cs typeface="Arial"/>
              </a:rPr>
              <a:t>work has been </a:t>
            </a:r>
            <a:r>
              <a:rPr spc="-5" dirty="0">
                <a:latin typeface="Arial"/>
                <a:cs typeface="Arial"/>
              </a:rPr>
              <a:t>completed to define the path forward  </a:t>
            </a:r>
            <a:r>
              <a:rPr dirty="0">
                <a:latin typeface="Arial"/>
                <a:cs typeface="Arial"/>
              </a:rPr>
              <a:t>regarding </a:t>
            </a:r>
            <a:r>
              <a:rPr spc="-5" dirty="0">
                <a:latin typeface="Arial"/>
                <a:cs typeface="Arial"/>
              </a:rPr>
              <a:t>analyzing postclosure criticality events. There </a:t>
            </a:r>
            <a:r>
              <a:rPr dirty="0">
                <a:latin typeface="Arial"/>
                <a:cs typeface="Arial"/>
              </a:rPr>
              <a:t>is now </a:t>
            </a:r>
            <a:r>
              <a:rPr spc="-5" dirty="0">
                <a:latin typeface="Arial"/>
                <a:cs typeface="Arial"/>
              </a:rPr>
              <a:t>sufficient information to determine </a:t>
            </a:r>
            <a:r>
              <a:rPr dirty="0">
                <a:latin typeface="Arial"/>
                <a:cs typeface="Arial"/>
              </a:rPr>
              <a:t>going </a:t>
            </a:r>
            <a:r>
              <a:rPr spc="-5" dirty="0">
                <a:latin typeface="Arial"/>
                <a:cs typeface="Arial"/>
              </a:rPr>
              <a:t>forward </a:t>
            </a:r>
            <a:r>
              <a:rPr dirty="0">
                <a:latin typeface="Arial"/>
                <a:cs typeface="Arial"/>
              </a:rPr>
              <a:t>what </a:t>
            </a:r>
            <a:r>
              <a:rPr spc="-5" dirty="0">
                <a:latin typeface="Arial"/>
                <a:cs typeface="Arial"/>
              </a:rPr>
              <a:t>simulation </a:t>
            </a:r>
            <a:r>
              <a:rPr dirty="0">
                <a:latin typeface="Arial"/>
                <a:cs typeface="Arial"/>
              </a:rPr>
              <a:t>codes </a:t>
            </a:r>
            <a:r>
              <a:rPr spc="-5" dirty="0">
                <a:latin typeface="Arial"/>
                <a:cs typeface="Arial"/>
              </a:rPr>
              <a:t>to </a:t>
            </a:r>
            <a:r>
              <a:rPr dirty="0">
                <a:latin typeface="Arial"/>
                <a:cs typeface="Arial"/>
              </a:rPr>
              <a:t>be </a:t>
            </a:r>
            <a:r>
              <a:rPr spc="-5" dirty="0">
                <a:latin typeface="Arial"/>
                <a:cs typeface="Arial"/>
              </a:rPr>
              <a:t>used </a:t>
            </a:r>
            <a:r>
              <a:rPr dirty="0">
                <a:latin typeface="Arial"/>
                <a:cs typeface="Arial"/>
              </a:rPr>
              <a:t>in </a:t>
            </a:r>
            <a:r>
              <a:rPr spc="-5" dirty="0">
                <a:latin typeface="Arial"/>
                <a:cs typeface="Arial"/>
              </a:rPr>
              <a:t>the analyses, events to </a:t>
            </a:r>
            <a:r>
              <a:rPr dirty="0">
                <a:latin typeface="Arial"/>
                <a:cs typeface="Arial"/>
              </a:rPr>
              <a:t>be  </a:t>
            </a:r>
            <a:r>
              <a:rPr spc="-5" dirty="0">
                <a:latin typeface="Arial"/>
                <a:cs typeface="Arial"/>
              </a:rPr>
              <a:t>analyzed, </a:t>
            </a:r>
            <a:r>
              <a:rPr dirty="0">
                <a:latin typeface="Arial"/>
                <a:cs typeface="Arial"/>
              </a:rPr>
              <a:t>and </a:t>
            </a:r>
            <a:r>
              <a:rPr spc="-5" dirty="0">
                <a:latin typeface="Arial"/>
                <a:cs typeface="Arial"/>
              </a:rPr>
              <a:t>the parameters </a:t>
            </a:r>
            <a:r>
              <a:rPr dirty="0">
                <a:latin typeface="Arial"/>
                <a:cs typeface="Arial"/>
              </a:rPr>
              <a:t>of </a:t>
            </a:r>
            <a:r>
              <a:rPr spc="-5" dirty="0">
                <a:latin typeface="Arial"/>
                <a:cs typeface="Arial"/>
              </a:rPr>
              <a:t>interest to</a:t>
            </a:r>
            <a:r>
              <a:rPr spc="-30" dirty="0">
                <a:latin typeface="Arial"/>
                <a:cs typeface="Arial"/>
              </a:rPr>
              <a:t> </a:t>
            </a:r>
            <a:r>
              <a:rPr spc="-5" dirty="0">
                <a:latin typeface="Arial"/>
                <a:cs typeface="Arial"/>
              </a:rPr>
              <a:t>evaluate.</a:t>
            </a:r>
            <a:endParaRPr dirty="0">
              <a:latin typeface="Arial"/>
              <a:cs typeface="Arial"/>
            </a:endParaRPr>
          </a:p>
          <a:p>
            <a:pPr marL="412115" marR="69850">
              <a:lnSpc>
                <a:spcPct val="100000"/>
              </a:lnSpc>
              <a:spcBef>
                <a:spcPts val="600"/>
              </a:spcBef>
            </a:pPr>
            <a:r>
              <a:rPr b="1" spc="-5" dirty="0">
                <a:latin typeface="Arial"/>
                <a:cs typeface="Arial"/>
              </a:rPr>
              <a:t>Finding 2b: </a:t>
            </a:r>
            <a:r>
              <a:rPr spc="-5" dirty="0">
                <a:latin typeface="Arial"/>
                <a:cs typeface="Arial"/>
              </a:rPr>
              <a:t>The Board finds that the </a:t>
            </a:r>
            <a:r>
              <a:rPr lang="en-US" spc="-5" dirty="0">
                <a:latin typeface="Arial"/>
                <a:cs typeface="Arial"/>
              </a:rPr>
              <a:t>some of the </a:t>
            </a:r>
            <a:r>
              <a:rPr spc="-5" dirty="0">
                <a:latin typeface="Arial"/>
                <a:cs typeface="Arial"/>
              </a:rPr>
              <a:t>DOE-sponsored evaluations </a:t>
            </a:r>
            <a:r>
              <a:rPr dirty="0">
                <a:latin typeface="Arial"/>
                <a:cs typeface="Arial"/>
              </a:rPr>
              <a:t>of </a:t>
            </a:r>
            <a:r>
              <a:rPr spc="-5" dirty="0">
                <a:latin typeface="Arial"/>
                <a:cs typeface="Arial"/>
              </a:rPr>
              <a:t>postclosure criticality </a:t>
            </a:r>
            <a:r>
              <a:rPr dirty="0">
                <a:latin typeface="Arial"/>
                <a:cs typeface="Arial"/>
              </a:rPr>
              <a:t>may be </a:t>
            </a:r>
            <a:r>
              <a:rPr spc="-5" dirty="0">
                <a:latin typeface="Arial"/>
                <a:cs typeface="Arial"/>
              </a:rPr>
              <a:t>based </a:t>
            </a:r>
            <a:r>
              <a:rPr dirty="0">
                <a:latin typeface="Arial"/>
                <a:cs typeface="Arial"/>
              </a:rPr>
              <a:t>on </a:t>
            </a:r>
            <a:r>
              <a:rPr spc="-5" dirty="0">
                <a:latin typeface="Arial"/>
                <a:cs typeface="Arial"/>
              </a:rPr>
              <a:t>assumptions that </a:t>
            </a:r>
            <a:r>
              <a:rPr dirty="0">
                <a:latin typeface="Arial"/>
                <a:cs typeface="Arial"/>
              </a:rPr>
              <a:t>are not </a:t>
            </a:r>
            <a:r>
              <a:rPr spc="-5" dirty="0">
                <a:latin typeface="Arial"/>
                <a:cs typeface="Arial"/>
              </a:rPr>
              <a:t>fully supportable </a:t>
            </a:r>
            <a:r>
              <a:rPr dirty="0">
                <a:latin typeface="Arial"/>
                <a:cs typeface="Arial"/>
              </a:rPr>
              <a:t>and some of </a:t>
            </a:r>
            <a:r>
              <a:rPr spc="-5" dirty="0">
                <a:latin typeface="Arial"/>
                <a:cs typeface="Arial"/>
              </a:rPr>
              <a:t>the </a:t>
            </a:r>
            <a:r>
              <a:rPr dirty="0">
                <a:latin typeface="Arial"/>
                <a:cs typeface="Arial"/>
              </a:rPr>
              <a:t>codes </a:t>
            </a:r>
            <a:r>
              <a:rPr spc="-5" dirty="0">
                <a:latin typeface="Arial"/>
                <a:cs typeface="Arial"/>
              </a:rPr>
              <a:t>used </a:t>
            </a:r>
            <a:r>
              <a:rPr dirty="0">
                <a:latin typeface="Arial"/>
                <a:cs typeface="Arial"/>
              </a:rPr>
              <a:t>in </a:t>
            </a:r>
            <a:r>
              <a:rPr spc="-5" dirty="0">
                <a:latin typeface="Arial"/>
                <a:cs typeface="Arial"/>
              </a:rPr>
              <a:t>the  criticality consequence analyses </a:t>
            </a:r>
            <a:r>
              <a:rPr dirty="0">
                <a:latin typeface="Arial"/>
                <a:cs typeface="Arial"/>
              </a:rPr>
              <a:t>may not be </a:t>
            </a:r>
            <a:r>
              <a:rPr spc="-5" dirty="0">
                <a:latin typeface="Arial"/>
                <a:cs typeface="Arial"/>
              </a:rPr>
              <a:t>appropriate. </a:t>
            </a:r>
            <a:r>
              <a:rPr i="1" spc="-5" dirty="0">
                <a:latin typeface="Arial"/>
                <a:cs typeface="Arial"/>
              </a:rPr>
              <a:t>(Note: </a:t>
            </a:r>
            <a:r>
              <a:rPr i="1" dirty="0">
                <a:latin typeface="Arial"/>
                <a:cs typeface="Arial"/>
              </a:rPr>
              <a:t>see </a:t>
            </a:r>
            <a:r>
              <a:rPr i="1" spc="-5" dirty="0">
                <a:latin typeface="Arial"/>
                <a:cs typeface="Arial"/>
              </a:rPr>
              <a:t>backup </a:t>
            </a:r>
            <a:r>
              <a:rPr i="1" dirty="0">
                <a:latin typeface="Arial"/>
                <a:cs typeface="Arial"/>
              </a:rPr>
              <a:t>slides </a:t>
            </a:r>
            <a:r>
              <a:rPr i="1" spc="-5" dirty="0">
                <a:latin typeface="Arial"/>
                <a:cs typeface="Arial"/>
              </a:rPr>
              <a:t>for detailed comments)</a:t>
            </a:r>
            <a:endParaRPr dirty="0">
              <a:latin typeface="Arial"/>
              <a:cs typeface="Arial"/>
            </a:endParaRPr>
          </a:p>
          <a:p>
            <a:pPr marL="1098550" indent="-285750">
              <a:lnSpc>
                <a:spcPct val="100000"/>
              </a:lnSpc>
              <a:spcBef>
                <a:spcPts val="605"/>
              </a:spcBef>
              <a:buChar char="•"/>
              <a:tabLst>
                <a:tab pos="1097915" algn="l"/>
                <a:tab pos="1098550" algn="l"/>
              </a:tabLst>
            </a:pPr>
            <a:r>
              <a:rPr spc="-5" dirty="0">
                <a:latin typeface="Arial"/>
                <a:cs typeface="Arial"/>
              </a:rPr>
              <a:t>Five specific comments on modeling of steady-state criticality</a:t>
            </a:r>
            <a:r>
              <a:rPr spc="30" dirty="0">
                <a:latin typeface="Arial"/>
                <a:cs typeface="Arial"/>
              </a:rPr>
              <a:t> </a:t>
            </a:r>
            <a:r>
              <a:rPr spc="-5" dirty="0">
                <a:latin typeface="Arial"/>
                <a:cs typeface="Arial"/>
              </a:rPr>
              <a:t>events</a:t>
            </a:r>
            <a:endParaRPr dirty="0">
              <a:latin typeface="Arial"/>
              <a:cs typeface="Arial"/>
            </a:endParaRPr>
          </a:p>
          <a:p>
            <a:pPr marL="1098550" indent="-285750">
              <a:lnSpc>
                <a:spcPct val="100000"/>
              </a:lnSpc>
              <a:spcBef>
                <a:spcPts val="600"/>
              </a:spcBef>
              <a:buChar char="•"/>
              <a:tabLst>
                <a:tab pos="1097915" algn="l"/>
                <a:tab pos="1098550" algn="l"/>
              </a:tabLst>
            </a:pPr>
            <a:r>
              <a:rPr spc="-5" dirty="0">
                <a:latin typeface="Arial"/>
                <a:cs typeface="Arial"/>
              </a:rPr>
              <a:t>Seven specific comments on modeling of transient criticality</a:t>
            </a:r>
            <a:r>
              <a:rPr spc="30" dirty="0">
                <a:latin typeface="Arial"/>
                <a:cs typeface="Arial"/>
              </a:rPr>
              <a:t> </a:t>
            </a:r>
            <a:r>
              <a:rPr spc="-5" dirty="0">
                <a:latin typeface="Arial"/>
                <a:cs typeface="Arial"/>
              </a:rPr>
              <a:t>events</a:t>
            </a:r>
            <a:endParaRPr dirty="0">
              <a:latin typeface="Arial"/>
              <a:cs typeface="Arial"/>
            </a:endParaRPr>
          </a:p>
          <a:p>
            <a:pPr marL="1098550" indent="-285750">
              <a:lnSpc>
                <a:spcPct val="100000"/>
              </a:lnSpc>
              <a:spcBef>
                <a:spcPts val="600"/>
              </a:spcBef>
              <a:buChar char="•"/>
              <a:tabLst>
                <a:tab pos="1097915" algn="l"/>
                <a:tab pos="1098550" algn="l"/>
              </a:tabLst>
            </a:pPr>
            <a:r>
              <a:rPr spc="-5" dirty="0">
                <a:latin typeface="Arial"/>
                <a:cs typeface="Arial"/>
              </a:rPr>
              <a:t>Two comments apply to modeling of both steady-state and transient criticality</a:t>
            </a:r>
            <a:r>
              <a:rPr spc="95" dirty="0">
                <a:latin typeface="Arial"/>
                <a:cs typeface="Arial"/>
              </a:rPr>
              <a:t> </a:t>
            </a:r>
            <a:r>
              <a:rPr spc="-5" dirty="0">
                <a:latin typeface="Arial"/>
                <a:cs typeface="Arial"/>
              </a:rPr>
              <a:t>events</a:t>
            </a:r>
            <a:endParaRPr dirty="0">
              <a:latin typeface="Arial"/>
              <a:cs typeface="Arial"/>
            </a:endParaRPr>
          </a:p>
          <a:p>
            <a:pPr marL="412750" marR="5080">
              <a:lnSpc>
                <a:spcPct val="100000"/>
              </a:lnSpc>
              <a:spcBef>
                <a:spcPts val="1195"/>
              </a:spcBef>
            </a:pPr>
            <a:r>
              <a:rPr b="1" i="1" spc="-5" dirty="0">
                <a:latin typeface="Arial"/>
                <a:cs typeface="Arial"/>
              </a:rPr>
              <a:t>Recommendation </a:t>
            </a:r>
            <a:r>
              <a:rPr b="1" i="1" dirty="0">
                <a:latin typeface="Arial"/>
                <a:cs typeface="Arial"/>
              </a:rPr>
              <a:t>2: </a:t>
            </a:r>
            <a:r>
              <a:rPr i="1" spc="-5" dirty="0">
                <a:latin typeface="Arial"/>
                <a:cs typeface="Arial"/>
              </a:rPr>
              <a:t>The Board recommends that DOE address the points noted </a:t>
            </a:r>
            <a:r>
              <a:rPr i="1" dirty="0">
                <a:latin typeface="Arial"/>
                <a:cs typeface="Arial"/>
              </a:rPr>
              <a:t>in </a:t>
            </a:r>
            <a:r>
              <a:rPr i="1" spc="-5" dirty="0">
                <a:latin typeface="Arial"/>
                <a:cs typeface="Arial"/>
              </a:rPr>
              <a:t>Finding </a:t>
            </a:r>
            <a:r>
              <a:rPr i="1" dirty="0">
                <a:latin typeface="Arial"/>
                <a:cs typeface="Arial"/>
              </a:rPr>
              <a:t>2b regarding </a:t>
            </a:r>
            <a:r>
              <a:rPr i="1" spc="-5" dirty="0">
                <a:latin typeface="Arial"/>
                <a:cs typeface="Arial"/>
              </a:rPr>
              <a:t>the </a:t>
            </a:r>
            <a:r>
              <a:rPr i="1" dirty="0">
                <a:latin typeface="Arial"/>
                <a:cs typeface="Arial"/>
              </a:rPr>
              <a:t>ongoing </a:t>
            </a:r>
            <a:r>
              <a:rPr i="1" spc="-5" dirty="0">
                <a:latin typeface="Arial"/>
                <a:cs typeface="Arial"/>
              </a:rPr>
              <a:t>consequence analysis </a:t>
            </a:r>
            <a:r>
              <a:rPr i="1" dirty="0">
                <a:latin typeface="Arial"/>
                <a:cs typeface="Arial"/>
              </a:rPr>
              <a:t>of </a:t>
            </a:r>
            <a:r>
              <a:rPr i="1" spc="-5" dirty="0">
                <a:latin typeface="Arial"/>
                <a:cs typeface="Arial"/>
              </a:rPr>
              <a:t>postclosure</a:t>
            </a:r>
            <a:r>
              <a:rPr i="1" spc="-55" dirty="0">
                <a:latin typeface="Arial"/>
                <a:cs typeface="Arial"/>
              </a:rPr>
              <a:t> </a:t>
            </a:r>
            <a:r>
              <a:rPr i="1" spc="-5" dirty="0">
                <a:latin typeface="Arial"/>
                <a:cs typeface="Arial"/>
              </a:rPr>
              <a:t>criticality.</a:t>
            </a:r>
            <a:endParaRPr dirty="0">
              <a:latin typeface="Arial"/>
              <a:cs typeface="Arial"/>
            </a:endParaRPr>
          </a:p>
        </p:txBody>
      </p:sp>
      <p:sp>
        <p:nvSpPr>
          <p:cNvPr id="7" name="object 5">
            <a:extLst>
              <a:ext uri="{FF2B5EF4-FFF2-40B4-BE49-F238E27FC236}">
                <a16:creationId xmlns:a16="http://schemas.microsoft.com/office/drawing/2014/main" id="{848FAF41-FB48-C1B3-202E-600D58761050}"/>
              </a:ext>
            </a:extLst>
          </p:cNvPr>
          <p:cNvSpPr txBox="1">
            <a:spLocks noGrp="1"/>
          </p:cNvSpPr>
          <p:nvPr>
            <p:ph type="ftr" sz="quarter" idx="5"/>
          </p:nvPr>
        </p:nvSpPr>
        <p:spPr>
          <a:xfrm>
            <a:off x="1442491" y="6377294"/>
            <a:ext cx="2668270" cy="154529"/>
          </a:xfrm>
          <a:prstGeom prst="rect">
            <a:avLst/>
          </a:prstGeom>
        </p:spPr>
        <p:txBody>
          <a:bodyPr vert="horz" wrap="square" lIns="0" tIns="635" rIns="0" bIns="0" rtlCol="0">
            <a:spAutoFit/>
          </a:bodyPr>
          <a:lstStyle/>
          <a:p>
            <a:pPr marL="282575">
              <a:lnSpc>
                <a:spcPct val="100000"/>
              </a:lnSpc>
            </a:pPr>
            <a:r>
              <a:rPr lang="en-US" b="0" spc="-5" dirty="0">
                <a:latin typeface="Arial"/>
                <a:cs typeface="Arial"/>
              </a:rPr>
              <a:t>June 6,</a:t>
            </a:r>
            <a:r>
              <a:rPr lang="en-US" b="0" dirty="0">
                <a:latin typeface="Arial"/>
                <a:cs typeface="Arial"/>
              </a:rPr>
              <a:t> </a:t>
            </a:r>
            <a:r>
              <a:rPr lang="en-US" b="0" spc="-5" dirty="0">
                <a:latin typeface="Arial"/>
                <a:cs typeface="Arial"/>
              </a:rPr>
              <a:t>2024</a:t>
            </a:r>
            <a:endParaRPr lang="en-US" dirty="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370962" y="6170476"/>
            <a:ext cx="712470" cy="340995"/>
          </a:xfrm>
          <a:prstGeom prst="rect">
            <a:avLst/>
          </a:prstGeom>
        </p:spPr>
        <p:txBody>
          <a:bodyPr vert="horz" wrap="square" lIns="0" tIns="0" rIns="0" bIns="0" rtlCol="0">
            <a:spAutoFit/>
          </a:bodyPr>
          <a:lstStyle/>
          <a:p>
            <a:pPr marL="26034">
              <a:lnSpc>
                <a:spcPts val="1630"/>
              </a:lnSpc>
            </a:pPr>
            <a:r>
              <a:rPr sz="1400" b="1" i="1" spc="-10" dirty="0">
                <a:latin typeface="Arial"/>
                <a:cs typeface="Arial"/>
              </a:rPr>
              <a:t>NWTRB</a:t>
            </a:r>
            <a:endParaRPr sz="1400" dirty="0">
              <a:latin typeface="Arial"/>
              <a:cs typeface="Arial"/>
            </a:endParaRPr>
          </a:p>
          <a:p>
            <a:pPr marL="12700">
              <a:lnSpc>
                <a:spcPts val="944"/>
              </a:lnSpc>
            </a:pPr>
            <a:r>
              <a:rPr sz="800" spc="-5" dirty="0">
                <a:solidFill>
                  <a:srgbClr val="3333CC"/>
                </a:solidFill>
                <a:latin typeface="Arial"/>
                <a:cs typeface="Arial"/>
                <a:hlinkClick r:id="rId2"/>
              </a:rPr>
              <a:t>www.nwtrb.gov</a:t>
            </a:r>
            <a:endParaRPr sz="800" dirty="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15</a:t>
            </a:fld>
            <a:endParaRPr dirty="0"/>
          </a:p>
        </p:txBody>
      </p:sp>
      <p:sp>
        <p:nvSpPr>
          <p:cNvPr id="3" name="object 3"/>
          <p:cNvSpPr txBox="1"/>
          <p:nvPr/>
        </p:nvSpPr>
        <p:spPr>
          <a:xfrm>
            <a:off x="892174" y="838200"/>
            <a:ext cx="10575544" cy="4730141"/>
          </a:xfrm>
          <a:prstGeom prst="rect">
            <a:avLst/>
          </a:prstGeom>
        </p:spPr>
        <p:txBody>
          <a:bodyPr vert="horz" wrap="square" lIns="0" tIns="219075" rIns="0" bIns="0" rtlCol="0">
            <a:spAutoFit/>
          </a:bodyPr>
          <a:lstStyle/>
          <a:p>
            <a:pPr marL="12700">
              <a:lnSpc>
                <a:spcPct val="100000"/>
              </a:lnSpc>
              <a:spcBef>
                <a:spcPts val="600"/>
              </a:spcBef>
              <a:spcAft>
                <a:spcPts val="600"/>
              </a:spcAft>
            </a:pPr>
            <a:r>
              <a:rPr sz="2400" b="1" i="1" spc="-5" dirty="0">
                <a:solidFill>
                  <a:schemeClr val="tx2"/>
                </a:solidFill>
                <a:latin typeface="Arial"/>
                <a:cs typeface="Arial"/>
              </a:rPr>
              <a:t>Development and Testing of Dual-Purpose Canister</a:t>
            </a:r>
            <a:r>
              <a:rPr sz="2400" b="1" i="1" spc="85" dirty="0">
                <a:solidFill>
                  <a:schemeClr val="tx2"/>
                </a:solidFill>
                <a:latin typeface="Arial"/>
                <a:cs typeface="Arial"/>
              </a:rPr>
              <a:t> </a:t>
            </a:r>
            <a:r>
              <a:rPr sz="2400" b="1" i="1" spc="-5" dirty="0">
                <a:solidFill>
                  <a:schemeClr val="tx2"/>
                </a:solidFill>
                <a:latin typeface="Arial"/>
                <a:cs typeface="Arial"/>
              </a:rPr>
              <a:t>Fillers</a:t>
            </a:r>
            <a:endParaRPr sz="2400" b="1" dirty="0">
              <a:solidFill>
                <a:schemeClr val="tx2"/>
              </a:solidFill>
              <a:latin typeface="Arial"/>
              <a:cs typeface="Arial"/>
            </a:endParaRPr>
          </a:p>
          <a:p>
            <a:pPr marL="755650" marR="295910" indent="-342900">
              <a:lnSpc>
                <a:spcPct val="100000"/>
              </a:lnSpc>
              <a:spcBef>
                <a:spcPts val="600"/>
              </a:spcBef>
              <a:spcAft>
                <a:spcPts val="600"/>
              </a:spcAft>
              <a:buFont typeface="Arial" panose="020B0604020202020204" pitchFamily="34" charset="0"/>
              <a:buChar char="•"/>
            </a:pPr>
            <a:r>
              <a:rPr lang="en-US" spc="-5" dirty="0">
                <a:latin typeface="Arial" panose="020B0604020202020204" pitchFamily="34" charset="0"/>
                <a:cs typeface="Arial" panose="020B0604020202020204" pitchFamily="34" charset="0"/>
              </a:rPr>
              <a:t>The Board observes that DPC filling experiments cannot be done on all possible canister designs and fuel loadings. </a:t>
            </a:r>
            <a:r>
              <a:rPr lang="en-US" b="0" u="none" strike="noStrike" baseline="0" dirty="0">
                <a:latin typeface="Arial" panose="020B0604020202020204" pitchFamily="34" charset="0"/>
                <a:cs typeface="Arial" panose="020B0604020202020204" pitchFamily="34" charset="0"/>
              </a:rPr>
              <a:t>The Board encourages DOE to continue with the development and validation of computational capabilities that can be used for predicting canister filling and solidification of DPC fillers for the range of canister designs and fuel loadings.</a:t>
            </a:r>
          </a:p>
          <a:p>
            <a:pPr marL="755650" marR="295910" indent="-342900">
              <a:lnSpc>
                <a:spcPct val="100000"/>
              </a:lnSpc>
              <a:spcBef>
                <a:spcPts val="600"/>
              </a:spcBef>
              <a:spcAft>
                <a:spcPts val="600"/>
              </a:spcAft>
              <a:buFont typeface="Arial" panose="020B0604020202020204" pitchFamily="34" charset="0"/>
              <a:buChar char="•"/>
            </a:pPr>
            <a:r>
              <a:rPr lang="en-US" spc="-5" dirty="0">
                <a:latin typeface="Arial" panose="020B0604020202020204" pitchFamily="34" charset="0"/>
                <a:cs typeface="Arial" panose="020B0604020202020204" pitchFamily="34" charset="0"/>
              </a:rPr>
              <a:t>The Board observes that filler materials, especially metal/metal alloy fillers, can add significant weight to DPCs. </a:t>
            </a:r>
            <a:r>
              <a:rPr lang="en-US" b="0" u="none" strike="noStrike" baseline="0" dirty="0">
                <a:latin typeface="Arial" panose="020B0604020202020204" pitchFamily="34" charset="0"/>
                <a:cs typeface="Arial" panose="020B0604020202020204" pitchFamily="34" charset="0"/>
              </a:rPr>
              <a:t>The Board acknowledges that DOE intends to seek solutions to issues that may arise, if any, due to the added weight from DPC fillers. The Board remains interested in this topic and looks forward to reviewing DOE’s progress in the future.</a:t>
            </a:r>
            <a:endParaRPr lang="en-US" spc="-5" dirty="0">
              <a:latin typeface="Arial" panose="020B0604020202020204" pitchFamily="34" charset="0"/>
              <a:cs typeface="Arial" panose="020B0604020202020204" pitchFamily="34" charset="0"/>
            </a:endParaRPr>
          </a:p>
          <a:p>
            <a:pPr marL="755650" marR="295910" indent="-342900">
              <a:lnSpc>
                <a:spcPct val="100000"/>
              </a:lnSpc>
              <a:spcBef>
                <a:spcPts val="600"/>
              </a:spcBef>
              <a:spcAft>
                <a:spcPts val="600"/>
              </a:spcAft>
              <a:buFont typeface="Arial" panose="020B0604020202020204" pitchFamily="34" charset="0"/>
              <a:buChar char="•"/>
            </a:pPr>
            <a:r>
              <a:rPr lang="en-US" spc="-5" dirty="0">
                <a:latin typeface="Arial" panose="020B0604020202020204" pitchFamily="34" charset="0"/>
                <a:cs typeface="Arial" panose="020B0604020202020204" pitchFamily="34" charset="0"/>
              </a:rPr>
              <a:t>The Board also observes that using fillers for DPCs and the facilities would require approval by the NRC. </a:t>
            </a:r>
            <a:r>
              <a:rPr lang="en-US" b="0" u="none" strike="noStrike" baseline="0" dirty="0">
                <a:latin typeface="Arial" panose="020B0604020202020204" pitchFamily="34" charset="0"/>
                <a:cs typeface="Arial" panose="020B0604020202020204" pitchFamily="34" charset="0"/>
              </a:rPr>
              <a:t>The Board acknowledges that DOE has taken steps to identify the regulatory considerations for the use of fillers to facilitate direct disposal of SNF in DPCs, including developing a high-level concept of operations report that could be used in future interactions with NRC.</a:t>
            </a:r>
            <a:endParaRPr lang="en-US" dirty="0">
              <a:latin typeface="Arial" panose="020B0604020202020204" pitchFamily="34" charset="0"/>
              <a:cs typeface="Arial" panose="020B0604020202020204" pitchFamily="34" charset="0"/>
            </a:endParaRPr>
          </a:p>
        </p:txBody>
      </p:sp>
      <p:sp>
        <p:nvSpPr>
          <p:cNvPr id="9" name="object 2">
            <a:extLst>
              <a:ext uri="{FF2B5EF4-FFF2-40B4-BE49-F238E27FC236}">
                <a16:creationId xmlns:a16="http://schemas.microsoft.com/office/drawing/2014/main" id="{C4BEF6F4-BC6F-ABFF-0DF7-6723139B77C3}"/>
              </a:ext>
            </a:extLst>
          </p:cNvPr>
          <p:cNvSpPr txBox="1">
            <a:spLocks/>
          </p:cNvSpPr>
          <p:nvPr/>
        </p:nvSpPr>
        <p:spPr>
          <a:xfrm>
            <a:off x="892175" y="313818"/>
            <a:ext cx="10918825" cy="504625"/>
          </a:xfrm>
          <a:prstGeom prst="rect">
            <a:avLst/>
          </a:prstGeom>
        </p:spPr>
        <p:txBody>
          <a:bodyPr vert="horz" wrap="square" lIns="0" tIns="12065" rIns="0" bIns="0" rtlCol="0">
            <a:spAutoFit/>
          </a:bodyPr>
          <a:lstStyle>
            <a:lvl1pPr>
              <a:defRPr sz="3200" b="1" i="0">
                <a:solidFill>
                  <a:schemeClr val="tx1"/>
                </a:solidFill>
                <a:latin typeface="Arial"/>
                <a:ea typeface="+mj-ea"/>
                <a:cs typeface="Arial"/>
              </a:defRPr>
            </a:lvl1pPr>
          </a:lstStyle>
          <a:p>
            <a:pPr marL="12700">
              <a:spcBef>
                <a:spcPts val="95"/>
              </a:spcBef>
            </a:pPr>
            <a:r>
              <a:rPr lang="en-US" kern="0" spc="-5" dirty="0"/>
              <a:t>Observations, Findings, and Recommendations</a:t>
            </a:r>
            <a:r>
              <a:rPr lang="en-US" kern="0" spc="-90" dirty="0"/>
              <a:t> </a:t>
            </a:r>
            <a:r>
              <a:rPr lang="en-US" sz="2400" kern="0" spc="-5" dirty="0"/>
              <a:t>(Cont.)</a:t>
            </a:r>
          </a:p>
        </p:txBody>
      </p:sp>
      <p:sp>
        <p:nvSpPr>
          <p:cNvPr id="2" name="object 5">
            <a:extLst>
              <a:ext uri="{FF2B5EF4-FFF2-40B4-BE49-F238E27FC236}">
                <a16:creationId xmlns:a16="http://schemas.microsoft.com/office/drawing/2014/main" id="{C127D8FE-522B-AA1F-C668-6329C56C1AF1}"/>
              </a:ext>
            </a:extLst>
          </p:cNvPr>
          <p:cNvSpPr txBox="1">
            <a:spLocks noGrp="1"/>
          </p:cNvSpPr>
          <p:nvPr>
            <p:ph type="ftr" sz="quarter" idx="5"/>
          </p:nvPr>
        </p:nvSpPr>
        <p:spPr>
          <a:xfrm>
            <a:off x="1442491" y="6377294"/>
            <a:ext cx="2668270" cy="154529"/>
          </a:xfrm>
          <a:prstGeom prst="rect">
            <a:avLst/>
          </a:prstGeom>
        </p:spPr>
        <p:txBody>
          <a:bodyPr vert="horz" wrap="square" lIns="0" tIns="635" rIns="0" bIns="0" rtlCol="0">
            <a:spAutoFit/>
          </a:bodyPr>
          <a:lstStyle/>
          <a:p>
            <a:pPr marL="282575">
              <a:lnSpc>
                <a:spcPct val="100000"/>
              </a:lnSpc>
            </a:pPr>
            <a:r>
              <a:rPr lang="en-US" b="0" spc="-5" dirty="0">
                <a:latin typeface="Arial"/>
                <a:cs typeface="Arial"/>
              </a:rPr>
              <a:t>June 6,</a:t>
            </a:r>
            <a:r>
              <a:rPr lang="en-US" b="0" dirty="0">
                <a:latin typeface="Arial"/>
                <a:cs typeface="Arial"/>
              </a:rPr>
              <a:t> </a:t>
            </a:r>
            <a:r>
              <a:rPr lang="en-US" b="0" spc="-5" dirty="0">
                <a:latin typeface="Arial"/>
                <a:cs typeface="Arial"/>
              </a:rPr>
              <a:t>2024</a:t>
            </a:r>
            <a:endParaRPr lang="en-US" dirty="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370962" y="6170476"/>
            <a:ext cx="712470" cy="340995"/>
          </a:xfrm>
          <a:prstGeom prst="rect">
            <a:avLst/>
          </a:prstGeom>
        </p:spPr>
        <p:txBody>
          <a:bodyPr vert="horz" wrap="square" lIns="0" tIns="0" rIns="0" bIns="0" rtlCol="0">
            <a:spAutoFit/>
          </a:bodyPr>
          <a:lstStyle/>
          <a:p>
            <a:pPr marL="26034">
              <a:lnSpc>
                <a:spcPts val="1630"/>
              </a:lnSpc>
            </a:pPr>
            <a:r>
              <a:rPr sz="1400" b="1" i="1" spc="-10" dirty="0">
                <a:latin typeface="Arial"/>
                <a:cs typeface="Arial"/>
              </a:rPr>
              <a:t>NWTRB</a:t>
            </a:r>
            <a:endParaRPr sz="1400" dirty="0">
              <a:latin typeface="Arial"/>
              <a:cs typeface="Arial"/>
            </a:endParaRPr>
          </a:p>
          <a:p>
            <a:pPr marL="12700">
              <a:lnSpc>
                <a:spcPts val="944"/>
              </a:lnSpc>
            </a:pPr>
            <a:r>
              <a:rPr sz="800" spc="-5" dirty="0">
                <a:solidFill>
                  <a:srgbClr val="3333CC"/>
                </a:solidFill>
                <a:latin typeface="Arial"/>
                <a:cs typeface="Arial"/>
                <a:hlinkClick r:id="rId2"/>
              </a:rPr>
              <a:t>www.nwtrb.gov</a:t>
            </a:r>
            <a:endParaRPr sz="800" dirty="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16</a:t>
            </a:fld>
            <a:endParaRPr dirty="0"/>
          </a:p>
        </p:txBody>
      </p:sp>
      <p:sp>
        <p:nvSpPr>
          <p:cNvPr id="3" name="object 3"/>
          <p:cNvSpPr txBox="1"/>
          <p:nvPr/>
        </p:nvSpPr>
        <p:spPr>
          <a:xfrm>
            <a:off x="892175" y="838200"/>
            <a:ext cx="10385425" cy="4807085"/>
          </a:xfrm>
          <a:prstGeom prst="rect">
            <a:avLst/>
          </a:prstGeom>
        </p:spPr>
        <p:txBody>
          <a:bodyPr vert="horz" wrap="square" lIns="0" tIns="219075" rIns="0" bIns="0" rtlCol="0">
            <a:spAutoFit/>
          </a:bodyPr>
          <a:lstStyle/>
          <a:p>
            <a:pPr marL="12700">
              <a:lnSpc>
                <a:spcPct val="100000"/>
              </a:lnSpc>
              <a:spcBef>
                <a:spcPts val="1725"/>
              </a:spcBef>
            </a:pPr>
            <a:r>
              <a:rPr sz="2400" b="1" i="1" spc="-5" dirty="0">
                <a:solidFill>
                  <a:schemeClr val="tx2"/>
                </a:solidFill>
                <a:latin typeface="Arial"/>
                <a:cs typeface="Arial"/>
              </a:rPr>
              <a:t>Modification of Dual-Purpose Canisters to be Loaded </a:t>
            </a:r>
            <a:r>
              <a:rPr sz="2400" b="1" i="1" dirty="0">
                <a:solidFill>
                  <a:schemeClr val="tx2"/>
                </a:solidFill>
                <a:latin typeface="Arial"/>
                <a:cs typeface="Arial"/>
              </a:rPr>
              <a:t>in </a:t>
            </a:r>
            <a:r>
              <a:rPr sz="2400" b="1" i="1" spc="-5" dirty="0">
                <a:solidFill>
                  <a:schemeClr val="tx2"/>
                </a:solidFill>
                <a:latin typeface="Arial"/>
                <a:cs typeface="Arial"/>
              </a:rPr>
              <a:t>the</a:t>
            </a:r>
            <a:r>
              <a:rPr sz="2400" b="1" i="1" spc="95" dirty="0">
                <a:solidFill>
                  <a:schemeClr val="tx2"/>
                </a:solidFill>
                <a:latin typeface="Arial"/>
                <a:cs typeface="Arial"/>
              </a:rPr>
              <a:t> </a:t>
            </a:r>
            <a:r>
              <a:rPr sz="2400" b="1" i="1" spc="-5" dirty="0">
                <a:solidFill>
                  <a:schemeClr val="tx2"/>
                </a:solidFill>
                <a:latin typeface="Arial"/>
                <a:cs typeface="Arial"/>
              </a:rPr>
              <a:t>Future</a:t>
            </a:r>
            <a:endParaRPr sz="2400" b="1" dirty="0">
              <a:solidFill>
                <a:schemeClr val="tx2"/>
              </a:solidFill>
              <a:latin typeface="Arial"/>
              <a:cs typeface="Arial"/>
            </a:endParaRPr>
          </a:p>
          <a:p>
            <a:pPr marL="412750" marR="5080">
              <a:lnSpc>
                <a:spcPct val="100000"/>
              </a:lnSpc>
              <a:spcBef>
                <a:spcPts val="1215"/>
              </a:spcBef>
            </a:pPr>
            <a:r>
              <a:rPr b="1" spc="-5" dirty="0">
                <a:latin typeface="Arial"/>
                <a:cs typeface="Arial"/>
              </a:rPr>
              <a:t>Finding </a:t>
            </a:r>
            <a:r>
              <a:rPr lang="en-US" b="1" dirty="0">
                <a:latin typeface="Arial"/>
                <a:cs typeface="Arial"/>
              </a:rPr>
              <a:t>3</a:t>
            </a:r>
            <a:r>
              <a:rPr b="1" dirty="0">
                <a:latin typeface="Arial"/>
                <a:cs typeface="Arial"/>
              </a:rPr>
              <a:t>: </a:t>
            </a:r>
            <a:r>
              <a:rPr spc="-5" dirty="0">
                <a:latin typeface="Arial"/>
                <a:cs typeface="Arial"/>
              </a:rPr>
              <a:t>The Board finds that </a:t>
            </a:r>
            <a:r>
              <a:rPr dirty="0">
                <a:latin typeface="Arial"/>
                <a:cs typeface="Arial"/>
              </a:rPr>
              <a:t>a set of </a:t>
            </a:r>
            <a:r>
              <a:rPr spc="-5" dirty="0">
                <a:latin typeface="Arial"/>
                <a:cs typeface="Arial"/>
              </a:rPr>
              <a:t>criteria </a:t>
            </a:r>
            <a:r>
              <a:rPr dirty="0">
                <a:latin typeface="Arial"/>
                <a:cs typeface="Arial"/>
              </a:rPr>
              <a:t>needs </a:t>
            </a:r>
            <a:r>
              <a:rPr spc="-5" dirty="0">
                <a:latin typeface="Arial"/>
                <a:cs typeface="Arial"/>
              </a:rPr>
              <a:t>to </a:t>
            </a:r>
            <a:r>
              <a:rPr dirty="0">
                <a:latin typeface="Arial"/>
                <a:cs typeface="Arial"/>
              </a:rPr>
              <a:t>be </a:t>
            </a:r>
            <a:r>
              <a:rPr spc="-5" dirty="0">
                <a:latin typeface="Arial"/>
                <a:cs typeface="Arial"/>
              </a:rPr>
              <a:t>developed for use </a:t>
            </a:r>
            <a:r>
              <a:rPr dirty="0">
                <a:latin typeface="Arial"/>
                <a:cs typeface="Arial"/>
              </a:rPr>
              <a:t>in </a:t>
            </a:r>
            <a:r>
              <a:rPr spc="-5" dirty="0">
                <a:latin typeface="Arial"/>
                <a:cs typeface="Arial"/>
              </a:rPr>
              <a:t>assessing  the </a:t>
            </a:r>
            <a:r>
              <a:rPr dirty="0">
                <a:latin typeface="Arial"/>
                <a:cs typeface="Arial"/>
              </a:rPr>
              <a:t>various </a:t>
            </a:r>
            <a:r>
              <a:rPr spc="-5" dirty="0">
                <a:latin typeface="Arial"/>
                <a:cs typeface="Arial"/>
              </a:rPr>
              <a:t>options for modifying </a:t>
            </a:r>
            <a:r>
              <a:rPr lang="en-US" spc="-5" dirty="0">
                <a:latin typeface="Arial"/>
                <a:cs typeface="Arial"/>
              </a:rPr>
              <a:t>fuel assemblies and baskets for </a:t>
            </a:r>
            <a:r>
              <a:rPr spc="-5" dirty="0">
                <a:latin typeface="Arial"/>
                <a:cs typeface="Arial"/>
              </a:rPr>
              <a:t>DPCs to </a:t>
            </a:r>
            <a:r>
              <a:rPr dirty="0">
                <a:latin typeface="Arial"/>
                <a:cs typeface="Arial"/>
              </a:rPr>
              <a:t>be loaded in </a:t>
            </a:r>
            <a:r>
              <a:rPr spc="-5" dirty="0">
                <a:latin typeface="Arial"/>
                <a:cs typeface="Arial"/>
              </a:rPr>
              <a:t>the future </a:t>
            </a:r>
            <a:r>
              <a:rPr dirty="0">
                <a:latin typeface="Arial"/>
                <a:cs typeface="Arial"/>
              </a:rPr>
              <a:t>and in </a:t>
            </a:r>
            <a:r>
              <a:rPr spc="-5" dirty="0">
                <a:latin typeface="Arial"/>
                <a:cs typeface="Arial"/>
              </a:rPr>
              <a:t>prioritizing the R&amp;D  activities. The criteria </a:t>
            </a:r>
            <a:r>
              <a:rPr dirty="0">
                <a:latin typeface="Arial"/>
                <a:cs typeface="Arial"/>
              </a:rPr>
              <a:t>could </a:t>
            </a:r>
            <a:r>
              <a:rPr spc="-5" dirty="0">
                <a:latin typeface="Arial"/>
                <a:cs typeface="Arial"/>
              </a:rPr>
              <a:t>include</a:t>
            </a:r>
            <a:r>
              <a:rPr lang="en-US" spc="-5" dirty="0">
                <a:latin typeface="Arial"/>
                <a:cs typeface="Arial"/>
              </a:rPr>
              <a:t>:</a:t>
            </a:r>
          </a:p>
          <a:p>
            <a:pPr marL="869950" marR="5080" lvl="1">
              <a:spcBef>
                <a:spcPts val="600"/>
              </a:spcBef>
            </a:pPr>
            <a:r>
              <a:rPr dirty="0">
                <a:latin typeface="Arial"/>
                <a:cs typeface="Arial"/>
              </a:rPr>
              <a:t>(</a:t>
            </a:r>
            <a:r>
              <a:rPr lang="en-US" dirty="0">
                <a:latin typeface="Arial"/>
                <a:cs typeface="Arial"/>
              </a:rPr>
              <a:t>1)</a:t>
            </a:r>
            <a:r>
              <a:rPr dirty="0">
                <a:latin typeface="Arial"/>
                <a:cs typeface="Arial"/>
              </a:rPr>
              <a:t> </a:t>
            </a:r>
            <a:r>
              <a:rPr lang="en-US" dirty="0">
                <a:latin typeface="Arial"/>
                <a:cs typeface="Arial"/>
              </a:rPr>
              <a:t>h</a:t>
            </a:r>
            <a:r>
              <a:rPr dirty="0">
                <a:latin typeface="Arial"/>
                <a:cs typeface="Arial"/>
              </a:rPr>
              <a:t>ow rapidly </a:t>
            </a:r>
            <a:r>
              <a:rPr spc="-5" dirty="0">
                <a:latin typeface="Arial"/>
                <a:cs typeface="Arial"/>
              </a:rPr>
              <a:t>each option </a:t>
            </a:r>
            <a:r>
              <a:rPr dirty="0">
                <a:latin typeface="Arial"/>
                <a:cs typeface="Arial"/>
              </a:rPr>
              <a:t>could be </a:t>
            </a:r>
            <a:r>
              <a:rPr spc="-5" dirty="0">
                <a:latin typeface="Arial"/>
                <a:cs typeface="Arial"/>
              </a:rPr>
              <a:t>implemented </a:t>
            </a:r>
            <a:r>
              <a:rPr dirty="0">
                <a:latin typeface="Arial"/>
                <a:cs typeface="Arial"/>
              </a:rPr>
              <a:t>in  </a:t>
            </a:r>
            <a:r>
              <a:rPr spc="-5" dirty="0">
                <a:latin typeface="Arial"/>
                <a:cs typeface="Arial"/>
              </a:rPr>
              <a:t>practice, </a:t>
            </a:r>
            <a:endParaRPr lang="en-US" spc="-5" dirty="0">
              <a:latin typeface="Arial"/>
              <a:cs typeface="Arial"/>
            </a:endParaRPr>
          </a:p>
          <a:p>
            <a:pPr marL="869950" marR="5080" lvl="1">
              <a:spcBef>
                <a:spcPts val="600"/>
              </a:spcBef>
            </a:pPr>
            <a:r>
              <a:rPr dirty="0">
                <a:latin typeface="Arial"/>
                <a:cs typeface="Arial"/>
              </a:rPr>
              <a:t>(</a:t>
            </a:r>
            <a:r>
              <a:rPr lang="en-US" dirty="0">
                <a:latin typeface="Arial"/>
                <a:cs typeface="Arial"/>
              </a:rPr>
              <a:t>2</a:t>
            </a:r>
            <a:r>
              <a:rPr dirty="0">
                <a:latin typeface="Arial"/>
                <a:cs typeface="Arial"/>
              </a:rPr>
              <a:t>) </a:t>
            </a:r>
            <a:r>
              <a:rPr lang="en-US" dirty="0">
                <a:latin typeface="Arial"/>
                <a:cs typeface="Arial"/>
              </a:rPr>
              <a:t>h</a:t>
            </a:r>
            <a:r>
              <a:rPr dirty="0">
                <a:latin typeface="Arial"/>
                <a:cs typeface="Arial"/>
              </a:rPr>
              <a:t>ow many </a:t>
            </a:r>
            <a:r>
              <a:rPr spc="-5" dirty="0">
                <a:latin typeface="Arial"/>
                <a:cs typeface="Arial"/>
              </a:rPr>
              <a:t>DPCs to </a:t>
            </a:r>
            <a:r>
              <a:rPr dirty="0">
                <a:latin typeface="Arial"/>
                <a:cs typeface="Arial"/>
              </a:rPr>
              <a:t>be loaded in </a:t>
            </a:r>
            <a:r>
              <a:rPr spc="-5" dirty="0">
                <a:latin typeface="Arial"/>
                <a:cs typeface="Arial"/>
              </a:rPr>
              <a:t>the future potentially </a:t>
            </a:r>
            <a:r>
              <a:rPr dirty="0">
                <a:latin typeface="Arial"/>
                <a:cs typeface="Arial"/>
              </a:rPr>
              <a:t>could </a:t>
            </a:r>
            <a:r>
              <a:rPr spc="-5" dirty="0">
                <a:latin typeface="Arial"/>
                <a:cs typeface="Arial"/>
              </a:rPr>
              <a:t>benefit, </a:t>
            </a:r>
            <a:endParaRPr lang="en-US" spc="-5" dirty="0">
              <a:latin typeface="Arial"/>
              <a:cs typeface="Arial"/>
            </a:endParaRPr>
          </a:p>
          <a:p>
            <a:pPr marL="869950" marR="5080" lvl="1">
              <a:spcBef>
                <a:spcPts val="600"/>
              </a:spcBef>
            </a:pPr>
            <a:r>
              <a:rPr dirty="0">
                <a:latin typeface="Arial"/>
                <a:cs typeface="Arial"/>
              </a:rPr>
              <a:t>(</a:t>
            </a:r>
            <a:r>
              <a:rPr lang="en-US" dirty="0">
                <a:latin typeface="Arial"/>
                <a:cs typeface="Arial"/>
              </a:rPr>
              <a:t>3</a:t>
            </a:r>
            <a:r>
              <a:rPr dirty="0">
                <a:latin typeface="Arial"/>
                <a:cs typeface="Arial"/>
              </a:rPr>
              <a:t>) </a:t>
            </a:r>
            <a:r>
              <a:rPr lang="en-US" spc="-5" dirty="0">
                <a:latin typeface="Arial"/>
                <a:cs typeface="Arial"/>
              </a:rPr>
              <a:t>t</a:t>
            </a:r>
            <a:r>
              <a:rPr spc="-5" dirty="0">
                <a:latin typeface="Arial"/>
                <a:cs typeface="Arial"/>
              </a:rPr>
              <a:t>he  associated cost </a:t>
            </a:r>
            <a:r>
              <a:rPr dirty="0">
                <a:latin typeface="Arial"/>
                <a:cs typeface="Arial"/>
              </a:rPr>
              <a:t>of </a:t>
            </a:r>
            <a:r>
              <a:rPr spc="-5" dirty="0">
                <a:latin typeface="Arial"/>
                <a:cs typeface="Arial"/>
              </a:rPr>
              <a:t>implementation </a:t>
            </a:r>
            <a:r>
              <a:rPr dirty="0">
                <a:latin typeface="Arial"/>
                <a:cs typeface="Arial"/>
              </a:rPr>
              <a:t>of </a:t>
            </a:r>
            <a:r>
              <a:rPr spc="-5" dirty="0">
                <a:latin typeface="Arial"/>
                <a:cs typeface="Arial"/>
              </a:rPr>
              <a:t>each option </a:t>
            </a:r>
            <a:r>
              <a:rPr dirty="0">
                <a:latin typeface="Arial"/>
                <a:cs typeface="Arial"/>
              </a:rPr>
              <a:t>per </a:t>
            </a:r>
            <a:r>
              <a:rPr spc="-5" dirty="0">
                <a:latin typeface="Arial"/>
                <a:cs typeface="Arial"/>
              </a:rPr>
              <a:t>DPC, </a:t>
            </a:r>
            <a:r>
              <a:rPr dirty="0">
                <a:latin typeface="Arial"/>
                <a:cs typeface="Arial"/>
              </a:rPr>
              <a:t>and </a:t>
            </a:r>
            <a:endParaRPr lang="en-US" dirty="0">
              <a:latin typeface="Arial"/>
              <a:cs typeface="Arial"/>
            </a:endParaRPr>
          </a:p>
          <a:p>
            <a:pPr marL="869950" marR="5080" lvl="1">
              <a:spcBef>
                <a:spcPts val="600"/>
              </a:spcBef>
            </a:pPr>
            <a:r>
              <a:rPr spc="-5" dirty="0">
                <a:latin typeface="Arial"/>
                <a:cs typeface="Arial"/>
              </a:rPr>
              <a:t>(</a:t>
            </a:r>
            <a:r>
              <a:rPr lang="en-US" spc="-5" dirty="0">
                <a:latin typeface="Arial"/>
                <a:cs typeface="Arial"/>
              </a:rPr>
              <a:t>4</a:t>
            </a:r>
            <a:r>
              <a:rPr spc="-5" dirty="0">
                <a:latin typeface="Arial"/>
                <a:cs typeface="Arial"/>
              </a:rPr>
              <a:t>) the criticality prevention  effectiveness </a:t>
            </a:r>
            <a:r>
              <a:rPr dirty="0">
                <a:latin typeface="Arial"/>
                <a:cs typeface="Arial"/>
              </a:rPr>
              <a:t>of </a:t>
            </a:r>
            <a:r>
              <a:rPr spc="-5" dirty="0">
                <a:latin typeface="Arial"/>
                <a:cs typeface="Arial"/>
              </a:rPr>
              <a:t>each</a:t>
            </a:r>
            <a:r>
              <a:rPr spc="-20" dirty="0">
                <a:latin typeface="Arial"/>
                <a:cs typeface="Arial"/>
              </a:rPr>
              <a:t> </a:t>
            </a:r>
            <a:r>
              <a:rPr spc="-5" dirty="0">
                <a:latin typeface="Arial"/>
                <a:cs typeface="Arial"/>
              </a:rPr>
              <a:t>option.</a:t>
            </a:r>
            <a:endParaRPr dirty="0">
              <a:latin typeface="Arial"/>
              <a:cs typeface="Arial"/>
            </a:endParaRPr>
          </a:p>
          <a:p>
            <a:pPr marL="412750" marR="259715">
              <a:lnSpc>
                <a:spcPct val="100000"/>
              </a:lnSpc>
              <a:spcBef>
                <a:spcPts val="1200"/>
              </a:spcBef>
            </a:pPr>
            <a:r>
              <a:rPr b="1" i="1" spc="-5" dirty="0">
                <a:latin typeface="Arial"/>
                <a:cs typeface="Arial"/>
              </a:rPr>
              <a:t>Recommendation </a:t>
            </a:r>
            <a:r>
              <a:rPr lang="en-US" b="1" i="1" spc="-5" dirty="0">
                <a:latin typeface="Arial"/>
                <a:cs typeface="Arial"/>
              </a:rPr>
              <a:t>3</a:t>
            </a:r>
            <a:r>
              <a:rPr b="1" i="1" dirty="0">
                <a:latin typeface="Arial"/>
                <a:cs typeface="Arial"/>
              </a:rPr>
              <a:t>: </a:t>
            </a:r>
            <a:r>
              <a:rPr i="1" spc="-5" dirty="0">
                <a:latin typeface="Arial"/>
                <a:cs typeface="Arial"/>
              </a:rPr>
              <a:t>The Board recommends that DOE establish </a:t>
            </a:r>
            <a:r>
              <a:rPr i="1" dirty="0">
                <a:latin typeface="Arial"/>
                <a:cs typeface="Arial"/>
              </a:rPr>
              <a:t>a set of </a:t>
            </a:r>
            <a:r>
              <a:rPr i="1" spc="-5" dirty="0">
                <a:latin typeface="Arial"/>
                <a:cs typeface="Arial"/>
              </a:rPr>
              <a:t>criteria for  evaluating the </a:t>
            </a:r>
            <a:r>
              <a:rPr i="1" dirty="0">
                <a:latin typeface="Arial"/>
                <a:cs typeface="Arial"/>
              </a:rPr>
              <a:t>various </a:t>
            </a:r>
            <a:r>
              <a:rPr i="1" spc="-5" dirty="0">
                <a:latin typeface="Arial"/>
                <a:cs typeface="Arial"/>
              </a:rPr>
              <a:t>options for modifying </a:t>
            </a:r>
            <a:r>
              <a:rPr lang="en-US" i="1" spc="-5" dirty="0">
                <a:latin typeface="Arial"/>
                <a:cs typeface="Arial"/>
              </a:rPr>
              <a:t>fuel assemblies and baskets for </a:t>
            </a:r>
            <a:r>
              <a:rPr i="1" spc="-5" dirty="0">
                <a:latin typeface="Arial"/>
                <a:cs typeface="Arial"/>
              </a:rPr>
              <a:t>DPCs to </a:t>
            </a:r>
            <a:r>
              <a:rPr i="1" dirty="0">
                <a:latin typeface="Arial"/>
                <a:cs typeface="Arial"/>
              </a:rPr>
              <a:t>be loaded in </a:t>
            </a:r>
            <a:r>
              <a:rPr i="1" spc="-5" dirty="0">
                <a:latin typeface="Arial"/>
                <a:cs typeface="Arial"/>
              </a:rPr>
              <a:t>the future. Using these  criteria, DOE </a:t>
            </a:r>
            <a:r>
              <a:rPr i="1" dirty="0">
                <a:latin typeface="Arial"/>
                <a:cs typeface="Arial"/>
              </a:rPr>
              <a:t>should </a:t>
            </a:r>
            <a:r>
              <a:rPr i="1" spc="-5" dirty="0">
                <a:latin typeface="Arial"/>
                <a:cs typeface="Arial"/>
              </a:rPr>
              <a:t>assess the </a:t>
            </a:r>
            <a:r>
              <a:rPr i="1" dirty="0">
                <a:latin typeface="Arial"/>
                <a:cs typeface="Arial"/>
              </a:rPr>
              <a:t>various </a:t>
            </a:r>
            <a:r>
              <a:rPr i="1" spc="-5" dirty="0">
                <a:latin typeface="Arial"/>
                <a:cs typeface="Arial"/>
              </a:rPr>
              <a:t>options to determine the R&amp;D priorities. In developing the criteria </a:t>
            </a:r>
            <a:r>
              <a:rPr i="1" dirty="0">
                <a:latin typeface="Arial"/>
                <a:cs typeface="Arial"/>
              </a:rPr>
              <a:t>and in </a:t>
            </a:r>
            <a:r>
              <a:rPr i="1" spc="-5" dirty="0">
                <a:latin typeface="Arial"/>
                <a:cs typeface="Arial"/>
              </a:rPr>
              <a:t>evaluating the </a:t>
            </a:r>
            <a:r>
              <a:rPr i="1" dirty="0">
                <a:latin typeface="Arial"/>
                <a:cs typeface="Arial"/>
              </a:rPr>
              <a:t>various </a:t>
            </a:r>
            <a:r>
              <a:rPr i="1" spc="-5" dirty="0">
                <a:latin typeface="Arial"/>
                <a:cs typeface="Arial"/>
              </a:rPr>
              <a:t>options, </a:t>
            </a:r>
            <a:r>
              <a:rPr lang="en-US" i="1" spc="-5" dirty="0">
                <a:latin typeface="Arial"/>
                <a:cs typeface="Arial"/>
              </a:rPr>
              <a:t>the Board recommends </a:t>
            </a:r>
            <a:r>
              <a:rPr i="1" spc="-5" dirty="0">
                <a:latin typeface="Arial"/>
                <a:cs typeface="Arial"/>
              </a:rPr>
              <a:t>DOE consultation with fuel </a:t>
            </a:r>
            <a:r>
              <a:rPr i="1" dirty="0">
                <a:latin typeface="Arial"/>
                <a:cs typeface="Arial"/>
              </a:rPr>
              <a:t>owners and </a:t>
            </a:r>
            <a:r>
              <a:rPr i="1" spc="-5" dirty="0">
                <a:latin typeface="Arial"/>
                <a:cs typeface="Arial"/>
              </a:rPr>
              <a:t>cask </a:t>
            </a:r>
            <a:r>
              <a:rPr i="1" dirty="0">
                <a:latin typeface="Arial"/>
                <a:cs typeface="Arial"/>
              </a:rPr>
              <a:t>vendors </a:t>
            </a:r>
            <a:r>
              <a:rPr i="1" spc="-5" dirty="0">
                <a:latin typeface="Arial"/>
                <a:cs typeface="Arial"/>
              </a:rPr>
              <a:t>to </a:t>
            </a:r>
            <a:r>
              <a:rPr i="1" dirty="0">
                <a:latin typeface="Arial"/>
                <a:cs typeface="Arial"/>
              </a:rPr>
              <a:t>gain </a:t>
            </a:r>
            <a:r>
              <a:rPr i="1" spc="-5" dirty="0">
                <a:latin typeface="Arial"/>
                <a:cs typeface="Arial"/>
              </a:rPr>
              <a:t>industry insights </a:t>
            </a:r>
            <a:r>
              <a:rPr i="1" dirty="0">
                <a:latin typeface="Arial"/>
                <a:cs typeface="Arial"/>
              </a:rPr>
              <a:t>on and </a:t>
            </a:r>
            <a:r>
              <a:rPr i="1" spc="-5" dirty="0">
                <a:latin typeface="Arial"/>
                <a:cs typeface="Arial"/>
              </a:rPr>
              <a:t>acceptance </a:t>
            </a:r>
            <a:r>
              <a:rPr i="1" dirty="0">
                <a:latin typeface="Arial"/>
                <a:cs typeface="Arial"/>
              </a:rPr>
              <a:t>of </a:t>
            </a:r>
            <a:r>
              <a:rPr i="1" spc="-5" dirty="0">
                <a:latin typeface="Arial"/>
                <a:cs typeface="Arial"/>
              </a:rPr>
              <a:t>potential DPC</a:t>
            </a:r>
            <a:r>
              <a:rPr i="1" spc="-20" dirty="0">
                <a:latin typeface="Arial"/>
                <a:cs typeface="Arial"/>
              </a:rPr>
              <a:t> </a:t>
            </a:r>
            <a:r>
              <a:rPr i="1" spc="-5" dirty="0">
                <a:latin typeface="Arial"/>
                <a:cs typeface="Arial"/>
              </a:rPr>
              <a:t>modifications.</a:t>
            </a:r>
            <a:endParaRPr dirty="0">
              <a:latin typeface="Arial"/>
              <a:cs typeface="Arial"/>
            </a:endParaRPr>
          </a:p>
        </p:txBody>
      </p:sp>
      <p:sp>
        <p:nvSpPr>
          <p:cNvPr id="9" name="object 2">
            <a:extLst>
              <a:ext uri="{FF2B5EF4-FFF2-40B4-BE49-F238E27FC236}">
                <a16:creationId xmlns:a16="http://schemas.microsoft.com/office/drawing/2014/main" id="{54D6ED17-401D-68B9-36C5-6EFB4B96898E}"/>
              </a:ext>
            </a:extLst>
          </p:cNvPr>
          <p:cNvSpPr txBox="1">
            <a:spLocks noGrp="1"/>
          </p:cNvSpPr>
          <p:nvPr>
            <p:ph type="title"/>
          </p:nvPr>
        </p:nvSpPr>
        <p:spPr>
          <a:xfrm>
            <a:off x="892175" y="313818"/>
            <a:ext cx="10918825" cy="504625"/>
          </a:xfrm>
          <a:prstGeom prst="rect">
            <a:avLst/>
          </a:prstGeom>
        </p:spPr>
        <p:txBody>
          <a:bodyPr vert="horz" wrap="square" lIns="0" tIns="12065" rIns="0" bIns="0" rtlCol="0">
            <a:spAutoFit/>
          </a:bodyPr>
          <a:lstStyle/>
          <a:p>
            <a:pPr marL="12700">
              <a:lnSpc>
                <a:spcPct val="100000"/>
              </a:lnSpc>
              <a:spcBef>
                <a:spcPts val="95"/>
              </a:spcBef>
            </a:pPr>
            <a:r>
              <a:rPr lang="en-US" spc="-5" dirty="0"/>
              <a:t>Observations, </a:t>
            </a:r>
            <a:r>
              <a:rPr spc="-5" dirty="0"/>
              <a:t>Findings</a:t>
            </a:r>
            <a:r>
              <a:rPr lang="en-US" spc="-5" dirty="0"/>
              <a:t>,</a:t>
            </a:r>
            <a:r>
              <a:rPr spc="-5" dirty="0"/>
              <a:t> and Recommendations</a:t>
            </a:r>
            <a:r>
              <a:rPr spc="-90" dirty="0"/>
              <a:t> </a:t>
            </a:r>
            <a:r>
              <a:rPr sz="2400" spc="-5" dirty="0"/>
              <a:t>(Cont.)</a:t>
            </a:r>
          </a:p>
        </p:txBody>
      </p:sp>
      <p:sp>
        <p:nvSpPr>
          <p:cNvPr id="2" name="object 5">
            <a:extLst>
              <a:ext uri="{FF2B5EF4-FFF2-40B4-BE49-F238E27FC236}">
                <a16:creationId xmlns:a16="http://schemas.microsoft.com/office/drawing/2014/main" id="{D87828B5-FD98-10E4-C8AC-F43F5ADEE6D6}"/>
              </a:ext>
            </a:extLst>
          </p:cNvPr>
          <p:cNvSpPr txBox="1">
            <a:spLocks noGrp="1"/>
          </p:cNvSpPr>
          <p:nvPr>
            <p:ph type="ftr" sz="quarter" idx="5"/>
          </p:nvPr>
        </p:nvSpPr>
        <p:spPr>
          <a:xfrm>
            <a:off x="1442491" y="6377294"/>
            <a:ext cx="2668270" cy="154529"/>
          </a:xfrm>
          <a:prstGeom prst="rect">
            <a:avLst/>
          </a:prstGeom>
        </p:spPr>
        <p:txBody>
          <a:bodyPr vert="horz" wrap="square" lIns="0" tIns="635" rIns="0" bIns="0" rtlCol="0">
            <a:spAutoFit/>
          </a:bodyPr>
          <a:lstStyle/>
          <a:p>
            <a:pPr marL="282575">
              <a:lnSpc>
                <a:spcPct val="100000"/>
              </a:lnSpc>
            </a:pPr>
            <a:r>
              <a:rPr lang="en-US" b="0" spc="-5" dirty="0">
                <a:latin typeface="Arial"/>
                <a:cs typeface="Arial"/>
              </a:rPr>
              <a:t>June 6,</a:t>
            </a:r>
            <a:r>
              <a:rPr lang="en-US" b="0" dirty="0">
                <a:latin typeface="Arial"/>
                <a:cs typeface="Arial"/>
              </a:rPr>
              <a:t> </a:t>
            </a:r>
            <a:r>
              <a:rPr lang="en-US" b="0" spc="-5" dirty="0">
                <a:latin typeface="Arial"/>
                <a:cs typeface="Arial"/>
              </a:rPr>
              <a:t>2024</a:t>
            </a:r>
            <a:endParaRPr lang="en-US" dirty="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46677" y="2882456"/>
            <a:ext cx="3848100" cy="695960"/>
          </a:xfrm>
          <a:prstGeom prst="rect">
            <a:avLst/>
          </a:prstGeom>
        </p:spPr>
        <p:txBody>
          <a:bodyPr vert="horz" wrap="square" lIns="0" tIns="12065" rIns="0" bIns="0" rtlCol="0">
            <a:spAutoFit/>
          </a:bodyPr>
          <a:lstStyle/>
          <a:p>
            <a:pPr marL="12700">
              <a:lnSpc>
                <a:spcPct val="100000"/>
              </a:lnSpc>
              <a:spcBef>
                <a:spcPts val="95"/>
              </a:spcBef>
            </a:pPr>
            <a:r>
              <a:rPr sz="4400" spc="-5" dirty="0"/>
              <a:t>Backup</a:t>
            </a:r>
            <a:r>
              <a:rPr sz="4400" spc="-45" dirty="0"/>
              <a:t> </a:t>
            </a:r>
            <a:r>
              <a:rPr sz="4400" spc="-5" dirty="0"/>
              <a:t>Slides</a:t>
            </a:r>
            <a:endParaRPr sz="4400" dirty="0"/>
          </a:p>
        </p:txBody>
      </p:sp>
      <p:sp>
        <p:nvSpPr>
          <p:cNvPr id="3" name="object 3"/>
          <p:cNvSpPr txBox="1"/>
          <p:nvPr/>
        </p:nvSpPr>
        <p:spPr>
          <a:xfrm>
            <a:off x="10370962" y="6170476"/>
            <a:ext cx="712470" cy="340995"/>
          </a:xfrm>
          <a:prstGeom prst="rect">
            <a:avLst/>
          </a:prstGeom>
        </p:spPr>
        <p:txBody>
          <a:bodyPr vert="horz" wrap="square" lIns="0" tIns="0" rIns="0" bIns="0" rtlCol="0">
            <a:spAutoFit/>
          </a:bodyPr>
          <a:lstStyle/>
          <a:p>
            <a:pPr marL="26034">
              <a:lnSpc>
                <a:spcPts val="1630"/>
              </a:lnSpc>
            </a:pPr>
            <a:r>
              <a:rPr sz="1400" b="1" i="1" spc="-10" dirty="0">
                <a:latin typeface="Arial"/>
                <a:cs typeface="Arial"/>
              </a:rPr>
              <a:t>NWTRB</a:t>
            </a:r>
            <a:endParaRPr sz="1400" dirty="0">
              <a:latin typeface="Arial"/>
              <a:cs typeface="Arial"/>
            </a:endParaRPr>
          </a:p>
          <a:p>
            <a:pPr marL="12700">
              <a:lnSpc>
                <a:spcPts val="944"/>
              </a:lnSpc>
            </a:pPr>
            <a:r>
              <a:rPr sz="800" spc="-5" dirty="0">
                <a:solidFill>
                  <a:srgbClr val="3333CC"/>
                </a:solidFill>
                <a:latin typeface="Arial"/>
                <a:cs typeface="Arial"/>
                <a:hlinkClick r:id="rId2"/>
              </a:rPr>
              <a:t>www.nwtrb.gov</a:t>
            </a:r>
            <a:endParaRPr sz="8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17</a:t>
            </a:fld>
            <a:endParaRPr dirty="0"/>
          </a:p>
        </p:txBody>
      </p:sp>
      <p:sp>
        <p:nvSpPr>
          <p:cNvPr id="6" name="object 5">
            <a:extLst>
              <a:ext uri="{FF2B5EF4-FFF2-40B4-BE49-F238E27FC236}">
                <a16:creationId xmlns:a16="http://schemas.microsoft.com/office/drawing/2014/main" id="{1DE818BD-B0EB-8FB4-126C-C519F2255CC4}"/>
              </a:ext>
            </a:extLst>
          </p:cNvPr>
          <p:cNvSpPr txBox="1">
            <a:spLocks noGrp="1"/>
          </p:cNvSpPr>
          <p:nvPr>
            <p:ph type="ftr" sz="quarter" idx="5"/>
          </p:nvPr>
        </p:nvSpPr>
        <p:spPr>
          <a:xfrm>
            <a:off x="1442491" y="6377294"/>
            <a:ext cx="2668270" cy="154529"/>
          </a:xfrm>
          <a:prstGeom prst="rect">
            <a:avLst/>
          </a:prstGeom>
        </p:spPr>
        <p:txBody>
          <a:bodyPr vert="horz" wrap="square" lIns="0" tIns="635" rIns="0" bIns="0" rtlCol="0">
            <a:spAutoFit/>
          </a:bodyPr>
          <a:lstStyle/>
          <a:p>
            <a:pPr marL="282575">
              <a:lnSpc>
                <a:spcPct val="100000"/>
              </a:lnSpc>
            </a:pPr>
            <a:r>
              <a:rPr lang="en-US" b="0" spc="-5" dirty="0">
                <a:latin typeface="Arial"/>
                <a:cs typeface="Arial"/>
              </a:rPr>
              <a:t>June 6,</a:t>
            </a:r>
            <a:r>
              <a:rPr lang="en-US" b="0" dirty="0">
                <a:latin typeface="Arial"/>
                <a:cs typeface="Arial"/>
              </a:rPr>
              <a:t> </a:t>
            </a:r>
            <a:r>
              <a:rPr lang="en-US" b="0" spc="-5" dirty="0">
                <a:latin typeface="Arial"/>
                <a:cs typeface="Arial"/>
              </a:rPr>
              <a:t>2024</a:t>
            </a:r>
            <a:endParaRPr lang="en-US" dirty="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26872-4C43-1CDA-6BE6-489481332DF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A25281D-7A1A-7E3A-AD04-CA9772A61DF5}"/>
              </a:ext>
            </a:extLst>
          </p:cNvPr>
          <p:cNvSpPr txBox="1">
            <a:spLocks noGrp="1"/>
          </p:cNvSpPr>
          <p:nvPr>
            <p:ph type="title"/>
          </p:nvPr>
        </p:nvSpPr>
        <p:spPr>
          <a:xfrm>
            <a:off x="609600" y="76200"/>
            <a:ext cx="11277599" cy="873957"/>
          </a:xfrm>
          <a:prstGeom prst="rect">
            <a:avLst/>
          </a:prstGeom>
        </p:spPr>
        <p:txBody>
          <a:bodyPr vert="horz" wrap="square" lIns="0" tIns="12065" rIns="0" bIns="0" rtlCol="0">
            <a:spAutoFit/>
          </a:bodyPr>
          <a:lstStyle/>
          <a:p>
            <a:pPr marL="12700" algn="ctr">
              <a:lnSpc>
                <a:spcPct val="100000"/>
              </a:lnSpc>
            </a:pPr>
            <a:r>
              <a:rPr lang="en-US" sz="3000" b="1" dirty="0">
                <a:solidFill>
                  <a:srgbClr val="000000"/>
                </a:solidFill>
                <a:effectLst/>
                <a:latin typeface="Arial" panose="020B0604020202020204" pitchFamily="34" charset="0"/>
                <a:ea typeface="+mj-ea"/>
                <a:cs typeface="+mj-cs"/>
              </a:rPr>
              <a:t>Historical Context</a:t>
            </a:r>
            <a:br>
              <a:rPr lang="en-US" sz="3000" b="1" dirty="0">
                <a:solidFill>
                  <a:srgbClr val="000000"/>
                </a:solidFill>
                <a:effectLst/>
                <a:latin typeface="Arial" panose="020B0604020202020204" pitchFamily="34" charset="0"/>
                <a:ea typeface="+mj-ea"/>
                <a:cs typeface="+mj-cs"/>
              </a:rPr>
            </a:br>
            <a:r>
              <a:rPr lang="en-US" sz="2600" b="1" dirty="0">
                <a:solidFill>
                  <a:srgbClr val="000000"/>
                </a:solidFill>
                <a:effectLst/>
                <a:latin typeface="Arial" panose="020B0604020202020204" pitchFamily="34" charset="0"/>
                <a:ea typeface="+mj-ea"/>
                <a:cs typeface="+mj-cs"/>
              </a:rPr>
              <a:t>– U.S. Locations of Independent Spent Fuel Storage Installations</a:t>
            </a:r>
            <a:endParaRPr sz="2600" spc="-5" dirty="0"/>
          </a:p>
        </p:txBody>
      </p:sp>
      <p:sp>
        <p:nvSpPr>
          <p:cNvPr id="4" name="object 4">
            <a:extLst>
              <a:ext uri="{FF2B5EF4-FFF2-40B4-BE49-F238E27FC236}">
                <a16:creationId xmlns:a16="http://schemas.microsoft.com/office/drawing/2014/main" id="{261C8B8E-D73B-E726-A360-614297CF4E78}"/>
              </a:ext>
            </a:extLst>
          </p:cNvPr>
          <p:cNvSpPr txBox="1"/>
          <p:nvPr/>
        </p:nvSpPr>
        <p:spPr>
          <a:xfrm>
            <a:off x="10370962" y="6170476"/>
            <a:ext cx="712470" cy="340995"/>
          </a:xfrm>
          <a:prstGeom prst="rect">
            <a:avLst/>
          </a:prstGeom>
        </p:spPr>
        <p:txBody>
          <a:bodyPr vert="horz" wrap="square" lIns="0" tIns="0" rIns="0" bIns="0" rtlCol="0">
            <a:spAutoFit/>
          </a:bodyPr>
          <a:lstStyle/>
          <a:p>
            <a:pPr marL="26034">
              <a:lnSpc>
                <a:spcPts val="1630"/>
              </a:lnSpc>
            </a:pPr>
            <a:r>
              <a:rPr sz="1400" b="1" i="1" spc="-10" dirty="0">
                <a:latin typeface="Arial"/>
                <a:cs typeface="Arial"/>
              </a:rPr>
              <a:t>NWTRB</a:t>
            </a:r>
            <a:endParaRPr sz="1400" dirty="0">
              <a:latin typeface="Arial"/>
              <a:cs typeface="Arial"/>
            </a:endParaRPr>
          </a:p>
          <a:p>
            <a:pPr marL="12700">
              <a:lnSpc>
                <a:spcPts val="944"/>
              </a:lnSpc>
            </a:pPr>
            <a:r>
              <a:rPr sz="800" spc="-5" dirty="0">
                <a:solidFill>
                  <a:srgbClr val="3333CC"/>
                </a:solidFill>
                <a:latin typeface="Arial"/>
                <a:cs typeface="Arial"/>
                <a:hlinkClick r:id="rId2"/>
              </a:rPr>
              <a:t>www.nwtrb.gov</a:t>
            </a:r>
            <a:endParaRPr sz="800" dirty="0">
              <a:latin typeface="Arial"/>
              <a:cs typeface="Arial"/>
            </a:endParaRPr>
          </a:p>
        </p:txBody>
      </p:sp>
      <p:sp>
        <p:nvSpPr>
          <p:cNvPr id="6" name="object 6">
            <a:extLst>
              <a:ext uri="{FF2B5EF4-FFF2-40B4-BE49-F238E27FC236}">
                <a16:creationId xmlns:a16="http://schemas.microsoft.com/office/drawing/2014/main" id="{EA56E3B0-7392-C07E-C9B6-2CBB7DE7195B}"/>
              </a:ext>
            </a:extLst>
          </p:cNvPr>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18</a:t>
            </a:fld>
            <a:endParaRPr dirty="0"/>
          </a:p>
        </p:txBody>
      </p:sp>
      <p:sp>
        <p:nvSpPr>
          <p:cNvPr id="3" name="object 3">
            <a:extLst>
              <a:ext uri="{FF2B5EF4-FFF2-40B4-BE49-F238E27FC236}">
                <a16:creationId xmlns:a16="http://schemas.microsoft.com/office/drawing/2014/main" id="{97080647-FBDF-4BA6-EA36-80BBE966E8CA}"/>
              </a:ext>
            </a:extLst>
          </p:cNvPr>
          <p:cNvSpPr txBox="1"/>
          <p:nvPr/>
        </p:nvSpPr>
        <p:spPr>
          <a:xfrm>
            <a:off x="6324600" y="1085939"/>
            <a:ext cx="5346318" cy="4272965"/>
          </a:xfrm>
          <a:prstGeom prst="rect">
            <a:avLst/>
          </a:prstGeom>
        </p:spPr>
        <p:txBody>
          <a:bodyPr vert="horz" wrap="square" lIns="0" tIns="55880" rIns="0" bIns="0" rtlCol="0">
            <a:spAutoFit/>
          </a:bodyPr>
          <a:lstStyle/>
          <a:p>
            <a:pPr marL="346075" indent="-342900">
              <a:spcBef>
                <a:spcPts val="600"/>
              </a:spcBef>
              <a:spcAft>
                <a:spcPts val="600"/>
              </a:spcAft>
              <a:buSzPts val="2400"/>
              <a:buFont typeface="Arial" panose="020B0604020202020204" pitchFamily="34" charset="0"/>
              <a:buChar char="•"/>
            </a:pPr>
            <a:r>
              <a:rPr lang="en-US" sz="2400" baseline="0" dirty="0">
                <a:solidFill>
                  <a:srgbClr val="000000"/>
                </a:solidFill>
                <a:effectLst/>
                <a:latin typeface="Arial" panose="020B0604020202020204" pitchFamily="34" charset="0"/>
                <a:cs typeface="Arial" panose="020B0604020202020204" pitchFamily="34" charset="0"/>
              </a:rPr>
              <a:t>Stored at more than 70 sites, including operating and decommissioned power plants (in dry storage or in spent fuel pools)</a:t>
            </a:r>
            <a:endParaRPr lang="en-US" sz="2400" dirty="0">
              <a:latin typeface="Arial" panose="020B0604020202020204" pitchFamily="34" charset="0"/>
              <a:cs typeface="Arial" panose="020B0604020202020204" pitchFamily="34" charset="0"/>
            </a:endParaRPr>
          </a:p>
          <a:p>
            <a:pPr marL="347472" indent="-347472">
              <a:spcBef>
                <a:spcPts val="600"/>
              </a:spcBef>
              <a:spcAft>
                <a:spcPts val="600"/>
              </a:spcAft>
              <a:buSzPts val="24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Much of the SNF is in dry storage inside DPCs</a:t>
            </a:r>
          </a:p>
          <a:p>
            <a:pPr marL="803275" lvl="1" indent="-346075">
              <a:spcBef>
                <a:spcPts val="600"/>
              </a:spcBef>
              <a:spcAft>
                <a:spcPts val="600"/>
              </a:spcAft>
              <a:buSzPts val="2400"/>
              <a:buFont typeface="Arial" panose="020B0604020202020204" pitchFamily="34" charset="0"/>
              <a:buChar char="–"/>
            </a:pPr>
            <a:r>
              <a:rPr lang="en-US" sz="2000" kern="0" dirty="0">
                <a:latin typeface="Arial" panose="020B0604020202020204" pitchFamily="34" charset="0"/>
                <a:cs typeface="Arial" panose="020B0604020202020204" pitchFamily="34" charset="0"/>
              </a:rPr>
              <a:t>DPCs have been designed to serve for both storage and transportation</a:t>
            </a:r>
          </a:p>
          <a:p>
            <a:pPr marL="803275" lvl="1" indent="-346075">
              <a:spcBef>
                <a:spcPts val="600"/>
              </a:spcBef>
              <a:spcAft>
                <a:spcPts val="600"/>
              </a:spcAft>
              <a:buSzPts val="2400"/>
              <a:buFont typeface="Arial" panose="020B0604020202020204" pitchFamily="34" charset="0"/>
              <a:buChar char="–"/>
            </a:pPr>
            <a:r>
              <a:rPr lang="en-US" sz="2000" kern="0" dirty="0">
                <a:latin typeface="Arial" panose="020B0604020202020204" pitchFamily="34" charset="0"/>
                <a:cs typeface="Arial" panose="020B0604020202020204" pitchFamily="34" charset="0"/>
              </a:rPr>
              <a:t>DPCs are welded closed after the SNF has been loaded (versus bolted-lid casks)</a:t>
            </a:r>
            <a:endParaRPr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0198E5B-2664-922B-199D-1F1186E56897}"/>
              </a:ext>
            </a:extLst>
          </p:cNvPr>
          <p:cNvSpPr txBox="1"/>
          <p:nvPr/>
        </p:nvSpPr>
        <p:spPr>
          <a:xfrm>
            <a:off x="381000" y="5091165"/>
            <a:ext cx="6248400" cy="646331"/>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Figure 1. </a:t>
            </a:r>
            <a:r>
              <a:rPr lang="en-US" sz="1800" dirty="0">
                <a:effectLst/>
                <a:latin typeface="Times New Roman" panose="02020603050405020304" pitchFamily="18" charset="0"/>
                <a:ea typeface="Calibri" panose="020F0502020204030204" pitchFamily="34" charset="0"/>
              </a:rPr>
              <a:t>U.S. locations of independent spent fuel storage installations (ISFSs) as of June 2023 (modified after NRC 2023)  </a:t>
            </a:r>
            <a:endParaRPr lang="en-US" dirty="0"/>
          </a:p>
        </p:txBody>
      </p:sp>
      <p:pic>
        <p:nvPicPr>
          <p:cNvPr id="8" name="Picture 7" descr="This figure shows the locations of independent spent nuclear fuel storage installations in the continental United States that are licensed by the Nuclear Regulatory Commission as of June 2023.  Most installations are associated with operating or shutdown nuclear power plant sites but some locations are associated with spent nuclear fuel storage at Department of Energy sites or storage planned at private facilities.  Seventeen locations have site-specific licenses and sixty-five locations have general licenses. Thirty-seven states have at least one storage installation. ">
            <a:extLst>
              <a:ext uri="{FF2B5EF4-FFF2-40B4-BE49-F238E27FC236}">
                <a16:creationId xmlns:a16="http://schemas.microsoft.com/office/drawing/2014/main" id="{8BBF22DD-9754-71E7-5838-4699560AEF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144" y="1120504"/>
            <a:ext cx="5591810" cy="3657600"/>
          </a:xfrm>
          <a:prstGeom prst="rect">
            <a:avLst/>
          </a:prstGeom>
        </p:spPr>
      </p:pic>
      <p:sp>
        <p:nvSpPr>
          <p:cNvPr id="11" name="TextBox 10">
            <a:extLst>
              <a:ext uri="{FF2B5EF4-FFF2-40B4-BE49-F238E27FC236}">
                <a16:creationId xmlns:a16="http://schemas.microsoft.com/office/drawing/2014/main" id="{354FF8C3-92AC-B71E-D462-4D9E6102173E}"/>
              </a:ext>
            </a:extLst>
          </p:cNvPr>
          <p:cNvSpPr txBox="1"/>
          <p:nvPr/>
        </p:nvSpPr>
        <p:spPr>
          <a:xfrm>
            <a:off x="1371600" y="5791200"/>
            <a:ext cx="9966256" cy="276999"/>
          </a:xfrm>
          <a:prstGeom prst="rect">
            <a:avLst/>
          </a:prstGeom>
          <a:noFill/>
        </p:spPr>
        <p:txBody>
          <a:bodyPr wrap="square">
            <a:spAutoFit/>
          </a:bodyPr>
          <a:lstStyle/>
          <a:p>
            <a:r>
              <a:rPr lang="en-US" sz="1200" dirty="0">
                <a:effectLst/>
                <a:latin typeface="Times New Roman" panose="02020603050405020304" pitchFamily="18" charset="0"/>
                <a:ea typeface="Calibri" panose="020F0502020204030204" pitchFamily="34" charset="0"/>
                <a:cs typeface="Arial" panose="020B0604020202020204" pitchFamily="34" charset="0"/>
              </a:rPr>
              <a:t>NRC. 2023. </a:t>
            </a:r>
            <a:r>
              <a:rPr lang="en-US" sz="1200" i="1" dirty="0">
                <a:effectLst/>
                <a:latin typeface="Times New Roman" panose="02020603050405020304" pitchFamily="18" charset="0"/>
                <a:ea typeface="Calibri" panose="020F0502020204030204" pitchFamily="34" charset="0"/>
                <a:cs typeface="Arial" panose="020B0604020202020204" pitchFamily="34" charset="0"/>
              </a:rPr>
              <a:t>NRC 2022–2023 Information Digest</a:t>
            </a:r>
            <a:r>
              <a:rPr lang="en-US" sz="1200" dirty="0">
                <a:effectLst/>
                <a:latin typeface="Times New Roman" panose="02020603050405020304" pitchFamily="18" charset="0"/>
                <a:ea typeface="Calibri" panose="020F0502020204030204" pitchFamily="34" charset="0"/>
                <a:cs typeface="Arial" panose="020B0604020202020204" pitchFamily="34" charset="0"/>
              </a:rPr>
              <a:t>. NUREG-1350, Volume 34. Washington, D.C.: U.S. Nuclear Regulatory Commission. February</a:t>
            </a:r>
            <a:endParaRPr lang="en-US" sz="1200" dirty="0"/>
          </a:p>
        </p:txBody>
      </p:sp>
      <p:sp>
        <p:nvSpPr>
          <p:cNvPr id="7" name="object 5">
            <a:extLst>
              <a:ext uri="{FF2B5EF4-FFF2-40B4-BE49-F238E27FC236}">
                <a16:creationId xmlns:a16="http://schemas.microsoft.com/office/drawing/2014/main" id="{583967A8-8E28-55FA-4B8A-9607D1680A83}"/>
              </a:ext>
            </a:extLst>
          </p:cNvPr>
          <p:cNvSpPr txBox="1">
            <a:spLocks noGrp="1"/>
          </p:cNvSpPr>
          <p:nvPr>
            <p:ph type="ftr" sz="quarter" idx="5"/>
          </p:nvPr>
        </p:nvSpPr>
        <p:spPr>
          <a:xfrm>
            <a:off x="1442491" y="6377294"/>
            <a:ext cx="2668270" cy="154529"/>
          </a:xfrm>
          <a:prstGeom prst="rect">
            <a:avLst/>
          </a:prstGeom>
        </p:spPr>
        <p:txBody>
          <a:bodyPr vert="horz" wrap="square" lIns="0" tIns="635" rIns="0" bIns="0" rtlCol="0">
            <a:spAutoFit/>
          </a:bodyPr>
          <a:lstStyle/>
          <a:p>
            <a:pPr marL="282575">
              <a:lnSpc>
                <a:spcPct val="100000"/>
              </a:lnSpc>
            </a:pPr>
            <a:r>
              <a:rPr lang="en-US" b="0" spc="-5" dirty="0">
                <a:latin typeface="Arial"/>
                <a:cs typeface="Arial"/>
              </a:rPr>
              <a:t>June 6,</a:t>
            </a:r>
            <a:r>
              <a:rPr lang="en-US" b="0" dirty="0">
                <a:latin typeface="Arial"/>
                <a:cs typeface="Arial"/>
              </a:rPr>
              <a:t> </a:t>
            </a:r>
            <a:r>
              <a:rPr lang="en-US" b="0" spc="-5" dirty="0">
                <a:latin typeface="Arial"/>
                <a:cs typeface="Arial"/>
              </a:rPr>
              <a:t>2024</a:t>
            </a:r>
            <a:endParaRPr lang="en-US" dirty="0">
              <a:latin typeface="Arial"/>
              <a:cs typeface="Arial"/>
            </a:endParaRPr>
          </a:p>
        </p:txBody>
      </p:sp>
    </p:spTree>
    <p:extLst>
      <p:ext uri="{BB962C8B-B14F-4D97-AF65-F5344CB8AC3E}">
        <p14:creationId xmlns:p14="http://schemas.microsoft.com/office/powerpoint/2010/main" val="1443457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1" y="313818"/>
            <a:ext cx="10858118" cy="504625"/>
          </a:xfrm>
          <a:prstGeom prst="rect">
            <a:avLst/>
          </a:prstGeom>
        </p:spPr>
        <p:txBody>
          <a:bodyPr vert="horz" wrap="square" lIns="0" tIns="12065" rIns="0" bIns="0" rtlCol="0">
            <a:spAutoFit/>
          </a:bodyPr>
          <a:lstStyle/>
          <a:p>
            <a:pPr marL="12700" algn="ctr">
              <a:lnSpc>
                <a:spcPct val="100000"/>
              </a:lnSpc>
              <a:spcBef>
                <a:spcPts val="95"/>
              </a:spcBef>
            </a:pPr>
            <a:r>
              <a:rPr lang="en-US" sz="3200" b="1" dirty="0">
                <a:solidFill>
                  <a:srgbClr val="000000"/>
                </a:solidFill>
                <a:effectLst/>
                <a:latin typeface="Arial" panose="020B0604020202020204" pitchFamily="34" charset="0"/>
                <a:ea typeface="+mj-ea"/>
                <a:cs typeface="+mj-cs"/>
              </a:rPr>
              <a:t>Projected Inventory of U.S. Commercial SNF in Storage</a:t>
            </a:r>
            <a:endParaRPr spc="-5" dirty="0"/>
          </a:p>
        </p:txBody>
      </p:sp>
      <p:sp>
        <p:nvSpPr>
          <p:cNvPr id="4" name="object 4"/>
          <p:cNvSpPr txBox="1"/>
          <p:nvPr/>
        </p:nvSpPr>
        <p:spPr>
          <a:xfrm>
            <a:off x="10370962" y="6170476"/>
            <a:ext cx="712470" cy="340995"/>
          </a:xfrm>
          <a:prstGeom prst="rect">
            <a:avLst/>
          </a:prstGeom>
        </p:spPr>
        <p:txBody>
          <a:bodyPr vert="horz" wrap="square" lIns="0" tIns="0" rIns="0" bIns="0" rtlCol="0">
            <a:spAutoFit/>
          </a:bodyPr>
          <a:lstStyle/>
          <a:p>
            <a:pPr marL="26034">
              <a:lnSpc>
                <a:spcPts val="1630"/>
              </a:lnSpc>
            </a:pPr>
            <a:r>
              <a:rPr sz="1400" b="1" i="1" spc="-10" dirty="0">
                <a:latin typeface="Arial"/>
                <a:cs typeface="Arial"/>
              </a:rPr>
              <a:t>NWTRB</a:t>
            </a:r>
            <a:endParaRPr sz="1400" dirty="0">
              <a:latin typeface="Arial"/>
              <a:cs typeface="Arial"/>
            </a:endParaRPr>
          </a:p>
          <a:p>
            <a:pPr marL="12700">
              <a:lnSpc>
                <a:spcPts val="944"/>
              </a:lnSpc>
            </a:pPr>
            <a:r>
              <a:rPr sz="800" spc="-5" dirty="0">
                <a:solidFill>
                  <a:srgbClr val="3333CC"/>
                </a:solidFill>
                <a:latin typeface="Arial"/>
                <a:cs typeface="Arial"/>
                <a:hlinkClick r:id="rId2"/>
              </a:rPr>
              <a:t>www.nwtrb.gov</a:t>
            </a:r>
            <a:endParaRPr sz="800" dirty="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19</a:t>
            </a:fld>
            <a:endParaRPr dirty="0"/>
          </a:p>
        </p:txBody>
      </p:sp>
      <p:sp>
        <p:nvSpPr>
          <p:cNvPr id="3" name="object 3"/>
          <p:cNvSpPr txBox="1"/>
          <p:nvPr/>
        </p:nvSpPr>
        <p:spPr>
          <a:xfrm>
            <a:off x="6324600" y="1085939"/>
            <a:ext cx="5346318" cy="4683333"/>
          </a:xfrm>
          <a:prstGeom prst="rect">
            <a:avLst/>
          </a:prstGeom>
        </p:spPr>
        <p:txBody>
          <a:bodyPr vert="horz" wrap="square" lIns="0" tIns="55880" rIns="0" bIns="0" rtlCol="0">
            <a:spAutoFit/>
          </a:bodyPr>
          <a:lstStyle/>
          <a:p>
            <a:pPr marL="469900" indent="-457200">
              <a:spcBef>
                <a:spcPts val="600"/>
              </a:spcBef>
              <a:spcAft>
                <a:spcPts val="600"/>
              </a:spcAft>
              <a:buFont typeface="Arial" panose="020B0604020202020204" pitchFamily="34" charset="0"/>
              <a:buChar char="•"/>
              <a:tabLst>
                <a:tab pos="469265" algn="l"/>
                <a:tab pos="469900" algn="l"/>
              </a:tabLst>
            </a:pPr>
            <a:r>
              <a:rPr lang="en-US" sz="2400" baseline="0" dirty="0">
                <a:solidFill>
                  <a:srgbClr val="000000"/>
                </a:solidFill>
                <a:effectLst/>
                <a:latin typeface="Arial" panose="020B0604020202020204" pitchFamily="34" charset="0"/>
                <a:cs typeface="Arial" panose="020B0604020202020204" pitchFamily="34" charset="0"/>
              </a:rPr>
              <a:t>Increases by over 2,200 metric tons of heavy metal per year</a:t>
            </a:r>
          </a:p>
          <a:p>
            <a:pPr marL="469900" indent="-457200">
              <a:spcBef>
                <a:spcPts val="600"/>
              </a:spcBef>
              <a:spcAft>
                <a:spcPts val="600"/>
              </a:spcAft>
              <a:buFont typeface="Arial" panose="020B0604020202020204" pitchFamily="34" charset="0"/>
              <a:buChar char="•"/>
              <a:tabLst>
                <a:tab pos="469265" algn="l"/>
                <a:tab pos="469900" algn="l"/>
              </a:tabLst>
            </a:pPr>
            <a:r>
              <a:rPr lang="en-US" sz="2400" b="0" i="0" u="none" strike="noStrike" baseline="0" dirty="0">
                <a:solidFill>
                  <a:srgbClr val="292929"/>
                </a:solidFill>
                <a:latin typeface="Arial" panose="020B0604020202020204" pitchFamily="34" charset="0"/>
                <a:cs typeface="Arial" panose="020B0604020202020204" pitchFamily="34" charset="0"/>
              </a:rPr>
              <a:t>As of June1, 2023, almost 4,000 dry-storage casks are in-service at ISFSIs </a:t>
            </a:r>
          </a:p>
          <a:p>
            <a:pPr marL="469900" indent="-457200">
              <a:spcBef>
                <a:spcPts val="600"/>
              </a:spcBef>
              <a:spcAft>
                <a:spcPts val="600"/>
              </a:spcAft>
              <a:buFont typeface="Arial" panose="020B0604020202020204" pitchFamily="34" charset="0"/>
              <a:buChar char="•"/>
              <a:tabLst>
                <a:tab pos="469265" algn="l"/>
                <a:tab pos="469900" algn="l"/>
              </a:tabLst>
            </a:pPr>
            <a:r>
              <a:rPr lang="en-US" sz="2400" b="0" i="0" u="none" strike="noStrike" baseline="0" dirty="0">
                <a:solidFill>
                  <a:srgbClr val="292929"/>
                </a:solidFill>
                <a:latin typeface="Arial" panose="020B0604020202020204" pitchFamily="34" charset="0"/>
                <a:cs typeface="Arial" panose="020B0604020202020204" pitchFamily="34" charset="0"/>
              </a:rPr>
              <a:t>By 2080, it is projected there will be ~136,000 MTHM of SNF in dry storage inside ~10,000 DPCs (Freeze et al. 2021)</a:t>
            </a:r>
          </a:p>
          <a:p>
            <a:pPr marL="469900" indent="-457200">
              <a:spcBef>
                <a:spcPts val="440"/>
              </a:spcBef>
              <a:spcAft>
                <a:spcPts val="600"/>
              </a:spcAft>
              <a:buFont typeface="Arial" panose="020B0604020202020204" pitchFamily="34" charset="0"/>
              <a:buChar char="•"/>
              <a:tabLst>
                <a:tab pos="469265" algn="l"/>
                <a:tab pos="469900" algn="l"/>
              </a:tabLst>
            </a:pPr>
            <a:endParaRPr lang="en-US" sz="2400" dirty="0">
              <a:effectLst/>
              <a:latin typeface="Arial" panose="020B0604020202020204" pitchFamily="34" charset="0"/>
              <a:cs typeface="Arial" panose="020B0604020202020204" pitchFamily="34" charset="0"/>
            </a:endParaRPr>
          </a:p>
          <a:p>
            <a:pPr marL="469900" indent="-457200">
              <a:lnSpc>
                <a:spcPct val="100000"/>
              </a:lnSpc>
              <a:spcBef>
                <a:spcPts val="440"/>
              </a:spcBef>
              <a:spcAft>
                <a:spcPts val="600"/>
              </a:spcAft>
              <a:buAutoNum type="arabicPeriod"/>
              <a:tabLst>
                <a:tab pos="469265" algn="l"/>
                <a:tab pos="469900" algn="l"/>
              </a:tabLst>
            </a:pPr>
            <a:endParaRPr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434B641-D45A-1339-AE9A-2B6A36352271}"/>
              </a:ext>
            </a:extLst>
          </p:cNvPr>
          <p:cNvPicPr>
            <a:picLocks noChangeAspect="1"/>
          </p:cNvPicPr>
          <p:nvPr/>
        </p:nvPicPr>
        <p:blipFill>
          <a:blip r:embed="rId3"/>
          <a:stretch>
            <a:fillRect/>
          </a:stretch>
        </p:blipFill>
        <p:spPr>
          <a:xfrm>
            <a:off x="184043" y="990599"/>
            <a:ext cx="5978317" cy="4438303"/>
          </a:xfrm>
          <a:prstGeom prst="rect">
            <a:avLst/>
          </a:prstGeom>
        </p:spPr>
      </p:pic>
      <p:sp>
        <p:nvSpPr>
          <p:cNvPr id="9" name="TextBox 8">
            <a:extLst>
              <a:ext uri="{FF2B5EF4-FFF2-40B4-BE49-F238E27FC236}">
                <a16:creationId xmlns:a16="http://schemas.microsoft.com/office/drawing/2014/main" id="{55F0A264-79F2-28D9-4197-A21117D7DAD9}"/>
              </a:ext>
            </a:extLst>
          </p:cNvPr>
          <p:cNvSpPr txBox="1"/>
          <p:nvPr/>
        </p:nvSpPr>
        <p:spPr>
          <a:xfrm>
            <a:off x="288600" y="5419551"/>
            <a:ext cx="5591810" cy="646331"/>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cs typeface="Arial" panose="020B0604020202020204" pitchFamily="34" charset="0"/>
              </a:rPr>
              <a:t>Figure 2.  Projected inventory of U.S. commercial spent nuclear fuel in storage (Freeze et al. 2021). </a:t>
            </a:r>
            <a:endParaRPr lang="en-US" dirty="0"/>
          </a:p>
        </p:txBody>
      </p:sp>
      <p:sp>
        <p:nvSpPr>
          <p:cNvPr id="11" name="TextBox 10">
            <a:extLst>
              <a:ext uri="{FF2B5EF4-FFF2-40B4-BE49-F238E27FC236}">
                <a16:creationId xmlns:a16="http://schemas.microsoft.com/office/drawing/2014/main" id="{77C5C75B-244F-6703-D0FF-EB2E10E891EB}"/>
              </a:ext>
            </a:extLst>
          </p:cNvPr>
          <p:cNvSpPr txBox="1"/>
          <p:nvPr/>
        </p:nvSpPr>
        <p:spPr>
          <a:xfrm>
            <a:off x="5867400" y="5410200"/>
            <a:ext cx="6094140" cy="646331"/>
          </a:xfrm>
          <a:prstGeom prst="rect">
            <a:avLst/>
          </a:prstGeom>
          <a:noFill/>
        </p:spPr>
        <p:txBody>
          <a:bodyPr wrap="square">
            <a:spAutoFit/>
          </a:bodyPr>
          <a:lstStyle/>
          <a:p>
            <a:r>
              <a:rPr lang="en-US" sz="1200" dirty="0">
                <a:effectLst/>
                <a:latin typeface="Times New Roman" panose="02020603050405020304" pitchFamily="18" charset="0"/>
                <a:ea typeface="Times New Roman" panose="02020603050405020304" pitchFamily="18" charset="0"/>
                <a:cs typeface="Arial" panose="020B0604020202020204" pitchFamily="34" charset="0"/>
              </a:rPr>
              <a:t>Freeze, G., E.J. Bonano, P. Swift, E. Kalinina, E. Hardin, L. Price, S. Durbin, and R. Rechard. 2021. </a:t>
            </a:r>
            <a:r>
              <a:rPr lang="en-US" sz="1200" i="1" dirty="0">
                <a:effectLst/>
                <a:latin typeface="Times New Roman" panose="02020603050405020304" pitchFamily="18" charset="0"/>
                <a:ea typeface="Times New Roman" panose="02020603050405020304" pitchFamily="18" charset="0"/>
                <a:cs typeface="Arial" panose="020B0604020202020204" pitchFamily="34" charset="0"/>
              </a:rPr>
              <a:t>Integration of the Back End of the Nuclear Fuel Cycle</a:t>
            </a:r>
            <a:r>
              <a:rPr lang="en-US" sz="1200" dirty="0">
                <a:effectLst/>
                <a:latin typeface="Times New Roman" panose="02020603050405020304" pitchFamily="18" charset="0"/>
                <a:ea typeface="Times New Roman" panose="02020603050405020304" pitchFamily="18" charset="0"/>
                <a:cs typeface="Arial" panose="020B0604020202020204" pitchFamily="34" charset="0"/>
              </a:rPr>
              <a:t>. SAND2021-10444. Albuquerque, New Mexico: Sandia National Laboratories. August.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8" name="object 5">
            <a:extLst>
              <a:ext uri="{FF2B5EF4-FFF2-40B4-BE49-F238E27FC236}">
                <a16:creationId xmlns:a16="http://schemas.microsoft.com/office/drawing/2014/main" id="{0A3E94F8-AB8A-9789-8400-9288AA657D03}"/>
              </a:ext>
            </a:extLst>
          </p:cNvPr>
          <p:cNvSpPr txBox="1">
            <a:spLocks noGrp="1"/>
          </p:cNvSpPr>
          <p:nvPr>
            <p:ph type="ftr" sz="quarter" idx="5"/>
          </p:nvPr>
        </p:nvSpPr>
        <p:spPr>
          <a:xfrm>
            <a:off x="1442491" y="6377294"/>
            <a:ext cx="2668270" cy="154529"/>
          </a:xfrm>
          <a:prstGeom prst="rect">
            <a:avLst/>
          </a:prstGeom>
        </p:spPr>
        <p:txBody>
          <a:bodyPr vert="horz" wrap="square" lIns="0" tIns="635" rIns="0" bIns="0" rtlCol="0">
            <a:spAutoFit/>
          </a:bodyPr>
          <a:lstStyle/>
          <a:p>
            <a:pPr marL="282575">
              <a:lnSpc>
                <a:spcPct val="100000"/>
              </a:lnSpc>
            </a:pPr>
            <a:r>
              <a:rPr lang="en-US" b="0" spc="-5" dirty="0">
                <a:latin typeface="Arial"/>
                <a:cs typeface="Arial"/>
              </a:rPr>
              <a:t>June 6,</a:t>
            </a:r>
            <a:r>
              <a:rPr lang="en-US" b="0" dirty="0">
                <a:latin typeface="Arial"/>
                <a:cs typeface="Arial"/>
              </a:rPr>
              <a:t> </a:t>
            </a:r>
            <a:r>
              <a:rPr lang="en-US" b="0" spc="-5" dirty="0">
                <a:latin typeface="Arial"/>
                <a:cs typeface="Arial"/>
              </a:rPr>
              <a:t>2024</a:t>
            </a:r>
            <a:endParaRPr lang="en-US"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B063-7E7F-4C81-B0F5-482228C25D6D}"/>
              </a:ext>
            </a:extLst>
          </p:cNvPr>
          <p:cNvSpPr>
            <a:spLocks noGrp="1"/>
          </p:cNvSpPr>
          <p:nvPr>
            <p:ph type="title"/>
          </p:nvPr>
        </p:nvSpPr>
        <p:spPr>
          <a:xfrm>
            <a:off x="1183283" y="276553"/>
            <a:ext cx="9825433" cy="492443"/>
          </a:xfrm>
        </p:spPr>
        <p:txBody>
          <a:bodyPr/>
          <a:lstStyle/>
          <a:p>
            <a:pPr algn="ctr"/>
            <a:r>
              <a:rPr lang="en-US" b="1" dirty="0"/>
              <a:t>Independent Federal Agency</a:t>
            </a:r>
            <a:endParaRPr lang="en-US" dirty="0"/>
          </a:p>
        </p:txBody>
      </p:sp>
      <p:sp>
        <p:nvSpPr>
          <p:cNvPr id="4" name="Slide Number Placeholder 3">
            <a:extLst>
              <a:ext uri="{FF2B5EF4-FFF2-40B4-BE49-F238E27FC236}">
                <a16:creationId xmlns:a16="http://schemas.microsoft.com/office/drawing/2014/main" id="{38A51E6C-80CC-4812-86BD-422662E9CD3D}"/>
              </a:ext>
            </a:extLst>
          </p:cNvPr>
          <p:cNvSpPr>
            <a:spLocks noGrp="1"/>
          </p:cNvSpPr>
          <p:nvPr>
            <p:ph type="sldNum" sz="quarter" idx="11"/>
          </p:nvPr>
        </p:nvSpPr>
        <p:spPr bwMode="auto">
          <a:xfrm>
            <a:off x="11445166" y="6350034"/>
            <a:ext cx="244968" cy="347359"/>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900" kern="1200" baseline="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969AC980-49A1-4F86-AD60-D3A74199890A}" type="slidenum">
              <a:rPr lang="en-US" smtClean="0"/>
              <a:pPr/>
              <a:t>2</a:t>
            </a:fld>
            <a:endParaRPr lang="en-US" dirty="0"/>
          </a:p>
        </p:txBody>
      </p:sp>
      <p:sp>
        <p:nvSpPr>
          <p:cNvPr id="7" name="object 3">
            <a:extLst>
              <a:ext uri="{FF2B5EF4-FFF2-40B4-BE49-F238E27FC236}">
                <a16:creationId xmlns:a16="http://schemas.microsoft.com/office/drawing/2014/main" id="{18DA8A47-2909-4669-8805-6F3819E69829}"/>
              </a:ext>
            </a:extLst>
          </p:cNvPr>
          <p:cNvSpPr txBox="1"/>
          <p:nvPr/>
        </p:nvSpPr>
        <p:spPr>
          <a:xfrm>
            <a:off x="4305993" y="1335154"/>
            <a:ext cx="6725641" cy="1354217"/>
          </a:xfrm>
          <a:prstGeom prst="rect">
            <a:avLst/>
          </a:prstGeom>
        </p:spPr>
        <p:txBody>
          <a:bodyPr vert="horz" wrap="square" lIns="0" tIns="0" rIns="0" bIns="0" rtlCol="0">
            <a:spAutoFit/>
          </a:bodyPr>
          <a:lstStyle/>
          <a:p>
            <a:pPr marL="12700" marR="5080">
              <a:lnSpc>
                <a:spcPct val="100000"/>
              </a:lnSpc>
            </a:pPr>
            <a:r>
              <a:rPr sz="2200" spc="-5" dirty="0">
                <a:latin typeface="Arial"/>
                <a:cs typeface="Arial"/>
              </a:rPr>
              <a:t>The U.S. Nuclear Waste Technical  Review Board (Board) was established by Congress as an independent  federal agency in the</a:t>
            </a:r>
            <a:r>
              <a:rPr lang="en-US" sz="2200" spc="-5" dirty="0">
                <a:latin typeface="Arial"/>
                <a:cs typeface="Arial"/>
              </a:rPr>
              <a:t> </a:t>
            </a:r>
            <a:r>
              <a:rPr sz="2200" spc="-5" dirty="0">
                <a:latin typeface="Arial"/>
                <a:cs typeface="Arial"/>
              </a:rPr>
              <a:t>1987  amendments to the Nuclear Waste Policy Act</a:t>
            </a:r>
            <a:r>
              <a:rPr sz="2200" spc="-65" dirty="0">
                <a:latin typeface="Arial"/>
                <a:cs typeface="Arial"/>
              </a:rPr>
              <a:t> </a:t>
            </a:r>
            <a:r>
              <a:rPr sz="2200" spc="-5" dirty="0">
                <a:latin typeface="Arial"/>
                <a:cs typeface="Arial"/>
              </a:rPr>
              <a:t>(NWPA)</a:t>
            </a:r>
            <a:endParaRPr sz="2200" dirty="0">
              <a:latin typeface="Arial"/>
              <a:cs typeface="Arial"/>
            </a:endParaRPr>
          </a:p>
        </p:txBody>
      </p:sp>
      <p:sp>
        <p:nvSpPr>
          <p:cNvPr id="8" name="object 4">
            <a:extLst>
              <a:ext uri="{FF2B5EF4-FFF2-40B4-BE49-F238E27FC236}">
                <a16:creationId xmlns:a16="http://schemas.microsoft.com/office/drawing/2014/main" id="{93256AD8-24DF-4FC0-A4C6-4BE616EC8A70}"/>
              </a:ext>
            </a:extLst>
          </p:cNvPr>
          <p:cNvSpPr/>
          <p:nvPr/>
        </p:nvSpPr>
        <p:spPr>
          <a:xfrm>
            <a:off x="1160366" y="1047751"/>
            <a:ext cx="2691383" cy="271935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9" name="object 5">
            <a:extLst>
              <a:ext uri="{FF2B5EF4-FFF2-40B4-BE49-F238E27FC236}">
                <a16:creationId xmlns:a16="http://schemas.microsoft.com/office/drawing/2014/main" id="{953E0F8C-E877-454F-ADD1-8261AC24E4E9}"/>
              </a:ext>
            </a:extLst>
          </p:cNvPr>
          <p:cNvSpPr>
            <a:spLocks noChangeAspect="1"/>
          </p:cNvSpPr>
          <p:nvPr/>
        </p:nvSpPr>
        <p:spPr>
          <a:xfrm>
            <a:off x="1144104" y="4043920"/>
            <a:ext cx="9971241" cy="192024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5">
            <a:extLst>
              <a:ext uri="{FF2B5EF4-FFF2-40B4-BE49-F238E27FC236}">
                <a16:creationId xmlns:a16="http://schemas.microsoft.com/office/drawing/2014/main" id="{5F9C080A-AE55-C170-8D47-35EA564AD117}"/>
              </a:ext>
            </a:extLst>
          </p:cNvPr>
          <p:cNvSpPr txBox="1">
            <a:spLocks noGrp="1"/>
          </p:cNvSpPr>
          <p:nvPr>
            <p:ph type="ftr" sz="quarter" idx="5"/>
          </p:nvPr>
        </p:nvSpPr>
        <p:spPr>
          <a:xfrm>
            <a:off x="1442491" y="6377294"/>
            <a:ext cx="2668270" cy="154529"/>
          </a:xfrm>
          <a:prstGeom prst="rect">
            <a:avLst/>
          </a:prstGeom>
        </p:spPr>
        <p:txBody>
          <a:bodyPr vert="horz" wrap="square" lIns="0" tIns="635" rIns="0" bIns="0" rtlCol="0">
            <a:spAutoFit/>
          </a:bodyPr>
          <a:lstStyle/>
          <a:p>
            <a:pPr marL="282575">
              <a:lnSpc>
                <a:spcPct val="100000"/>
              </a:lnSpc>
            </a:pPr>
            <a:r>
              <a:rPr lang="en-US" b="0" spc="-5" dirty="0">
                <a:latin typeface="Arial"/>
                <a:cs typeface="Arial"/>
              </a:rPr>
              <a:t>June 6,</a:t>
            </a:r>
            <a:r>
              <a:rPr lang="en-US" b="0" dirty="0">
                <a:latin typeface="Arial"/>
                <a:cs typeface="Arial"/>
              </a:rPr>
              <a:t> </a:t>
            </a:r>
            <a:r>
              <a:rPr lang="en-US" b="0" spc="-5" dirty="0">
                <a:latin typeface="Arial"/>
                <a:cs typeface="Arial"/>
              </a:rPr>
              <a:t>2024</a:t>
            </a:r>
            <a:endParaRPr lang="en-US" dirty="0">
              <a:latin typeface="Arial"/>
              <a:cs typeface="Arial"/>
            </a:endParaRPr>
          </a:p>
        </p:txBody>
      </p:sp>
      <p:sp>
        <p:nvSpPr>
          <p:cNvPr id="5" name="object 4">
            <a:extLst>
              <a:ext uri="{FF2B5EF4-FFF2-40B4-BE49-F238E27FC236}">
                <a16:creationId xmlns:a16="http://schemas.microsoft.com/office/drawing/2014/main" id="{085C80D1-6683-51FF-C046-1AEBF3125051}"/>
              </a:ext>
            </a:extLst>
          </p:cNvPr>
          <p:cNvSpPr txBox="1"/>
          <p:nvPr/>
        </p:nvSpPr>
        <p:spPr>
          <a:xfrm>
            <a:off x="10370962" y="6170476"/>
            <a:ext cx="712470" cy="320601"/>
          </a:xfrm>
          <a:prstGeom prst="rect">
            <a:avLst/>
          </a:prstGeom>
        </p:spPr>
        <p:txBody>
          <a:bodyPr vert="horz" wrap="square" lIns="0" tIns="0" rIns="0" bIns="0" rtlCol="0">
            <a:spAutoFit/>
          </a:bodyPr>
          <a:lstStyle/>
          <a:p>
            <a:pPr marL="26034">
              <a:lnSpc>
                <a:spcPts val="1630"/>
              </a:lnSpc>
            </a:pPr>
            <a:r>
              <a:rPr sz="1400" b="1" i="1" spc="-10" dirty="0">
                <a:latin typeface="Arial"/>
                <a:cs typeface="Arial"/>
              </a:rPr>
              <a:t>NWTRB</a:t>
            </a:r>
            <a:endParaRPr sz="1400" dirty="0">
              <a:latin typeface="Arial"/>
              <a:cs typeface="Arial"/>
            </a:endParaRPr>
          </a:p>
          <a:p>
            <a:pPr marL="12700">
              <a:lnSpc>
                <a:spcPts val="944"/>
              </a:lnSpc>
            </a:pPr>
            <a:r>
              <a:rPr sz="800" spc="-5" dirty="0">
                <a:solidFill>
                  <a:srgbClr val="3333CC"/>
                </a:solidFill>
                <a:latin typeface="Arial"/>
                <a:cs typeface="Arial"/>
                <a:hlinkClick r:id="rId5"/>
              </a:rPr>
              <a:t>www.nwtrb.gov</a:t>
            </a:r>
            <a:endParaRPr sz="800" dirty="0">
              <a:latin typeface="Arial"/>
              <a:cs typeface="Arial"/>
            </a:endParaRPr>
          </a:p>
        </p:txBody>
      </p:sp>
    </p:spTree>
    <p:extLst>
      <p:ext uri="{BB962C8B-B14F-4D97-AF65-F5344CB8AC3E}">
        <p14:creationId xmlns:p14="http://schemas.microsoft.com/office/powerpoint/2010/main" val="2319922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C3E12-547E-A20E-C38B-521204635BD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FA81D90-467C-C7B0-6F76-859A5046A61F}"/>
              </a:ext>
            </a:extLst>
          </p:cNvPr>
          <p:cNvSpPr txBox="1">
            <a:spLocks noGrp="1"/>
          </p:cNvSpPr>
          <p:nvPr>
            <p:ph type="title"/>
          </p:nvPr>
        </p:nvSpPr>
        <p:spPr>
          <a:xfrm>
            <a:off x="3082194" y="313818"/>
            <a:ext cx="5975985" cy="513080"/>
          </a:xfrm>
          <a:prstGeom prst="rect">
            <a:avLst/>
          </a:prstGeom>
        </p:spPr>
        <p:txBody>
          <a:bodyPr vert="horz" wrap="square" lIns="0" tIns="12065" rIns="0" bIns="0" rtlCol="0">
            <a:spAutoFit/>
          </a:bodyPr>
          <a:lstStyle/>
          <a:p>
            <a:pPr marL="12700">
              <a:lnSpc>
                <a:spcPct val="100000"/>
              </a:lnSpc>
              <a:spcBef>
                <a:spcPts val="95"/>
              </a:spcBef>
            </a:pPr>
            <a:r>
              <a:rPr spc="-5" dirty="0"/>
              <a:t>Finding 2b Detailed</a:t>
            </a:r>
            <a:r>
              <a:rPr spc="-105" dirty="0"/>
              <a:t> </a:t>
            </a:r>
            <a:r>
              <a:rPr spc="-5" dirty="0"/>
              <a:t>Comments</a:t>
            </a:r>
          </a:p>
        </p:txBody>
      </p:sp>
      <p:sp>
        <p:nvSpPr>
          <p:cNvPr id="4" name="object 4">
            <a:extLst>
              <a:ext uri="{FF2B5EF4-FFF2-40B4-BE49-F238E27FC236}">
                <a16:creationId xmlns:a16="http://schemas.microsoft.com/office/drawing/2014/main" id="{39441274-90AD-28A4-6FD3-7364F4F29792}"/>
              </a:ext>
            </a:extLst>
          </p:cNvPr>
          <p:cNvSpPr txBox="1"/>
          <p:nvPr/>
        </p:nvSpPr>
        <p:spPr>
          <a:xfrm>
            <a:off x="10370962" y="6170476"/>
            <a:ext cx="712470" cy="340995"/>
          </a:xfrm>
          <a:prstGeom prst="rect">
            <a:avLst/>
          </a:prstGeom>
        </p:spPr>
        <p:txBody>
          <a:bodyPr vert="horz" wrap="square" lIns="0" tIns="0" rIns="0" bIns="0" rtlCol="0">
            <a:spAutoFit/>
          </a:bodyPr>
          <a:lstStyle/>
          <a:p>
            <a:pPr marL="26034">
              <a:lnSpc>
                <a:spcPts val="1630"/>
              </a:lnSpc>
            </a:pPr>
            <a:r>
              <a:rPr sz="1400" b="1" i="1" spc="-10" dirty="0">
                <a:latin typeface="Arial"/>
                <a:cs typeface="Arial"/>
              </a:rPr>
              <a:t>NWTRB</a:t>
            </a:r>
            <a:endParaRPr sz="1400" dirty="0">
              <a:latin typeface="Arial"/>
              <a:cs typeface="Arial"/>
            </a:endParaRPr>
          </a:p>
          <a:p>
            <a:pPr marL="12700">
              <a:lnSpc>
                <a:spcPts val="944"/>
              </a:lnSpc>
            </a:pPr>
            <a:r>
              <a:rPr sz="800" spc="-5" dirty="0">
                <a:solidFill>
                  <a:srgbClr val="3333CC"/>
                </a:solidFill>
                <a:latin typeface="Arial"/>
                <a:cs typeface="Arial"/>
                <a:hlinkClick r:id="rId2"/>
              </a:rPr>
              <a:t>www.nwtrb.gov</a:t>
            </a:r>
            <a:endParaRPr sz="800" dirty="0">
              <a:latin typeface="Arial"/>
              <a:cs typeface="Arial"/>
            </a:endParaRPr>
          </a:p>
        </p:txBody>
      </p:sp>
      <p:sp>
        <p:nvSpPr>
          <p:cNvPr id="6" name="object 6">
            <a:extLst>
              <a:ext uri="{FF2B5EF4-FFF2-40B4-BE49-F238E27FC236}">
                <a16:creationId xmlns:a16="http://schemas.microsoft.com/office/drawing/2014/main" id="{37B79A7D-F0C4-0445-72D6-2811E63F22D5}"/>
              </a:ext>
            </a:extLst>
          </p:cNvPr>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20</a:t>
            </a:fld>
            <a:endParaRPr dirty="0"/>
          </a:p>
        </p:txBody>
      </p:sp>
      <p:sp>
        <p:nvSpPr>
          <p:cNvPr id="3" name="object 3">
            <a:extLst>
              <a:ext uri="{FF2B5EF4-FFF2-40B4-BE49-F238E27FC236}">
                <a16:creationId xmlns:a16="http://schemas.microsoft.com/office/drawing/2014/main" id="{E67776ED-9332-EDB9-214A-8FB09468BA67}"/>
              </a:ext>
            </a:extLst>
          </p:cNvPr>
          <p:cNvSpPr txBox="1"/>
          <p:nvPr/>
        </p:nvSpPr>
        <p:spPr>
          <a:xfrm>
            <a:off x="685801" y="990600"/>
            <a:ext cx="10591799" cy="5142433"/>
          </a:xfrm>
          <a:prstGeom prst="rect">
            <a:avLst/>
          </a:prstGeom>
        </p:spPr>
        <p:txBody>
          <a:bodyPr vert="horz" wrap="square" lIns="0" tIns="55880" rIns="0" bIns="0" rtlCol="0">
            <a:spAutoFit/>
          </a:bodyPr>
          <a:lstStyle/>
          <a:p>
            <a:pPr marL="469900" indent="-457200">
              <a:lnSpc>
                <a:spcPct val="100000"/>
              </a:lnSpc>
              <a:spcBef>
                <a:spcPts val="440"/>
              </a:spcBef>
              <a:buAutoNum type="arabicPeriod"/>
              <a:tabLst>
                <a:tab pos="469265" algn="l"/>
                <a:tab pos="469900" algn="l"/>
              </a:tabLst>
            </a:pPr>
            <a:r>
              <a:rPr sz="2000" spc="-5" dirty="0">
                <a:latin typeface="Arial"/>
                <a:cs typeface="Arial"/>
              </a:rPr>
              <a:t>Specific comments regarding the modeling of steady-state criticality events</a:t>
            </a:r>
            <a:r>
              <a:rPr sz="2000" spc="5" dirty="0">
                <a:latin typeface="Arial"/>
                <a:cs typeface="Arial"/>
              </a:rPr>
              <a:t> </a:t>
            </a:r>
            <a:r>
              <a:rPr sz="2000" spc="-5" dirty="0">
                <a:latin typeface="Arial"/>
                <a:cs typeface="Arial"/>
              </a:rPr>
              <a:t>are:</a:t>
            </a:r>
            <a:endParaRPr sz="2000" dirty="0">
              <a:latin typeface="Arial"/>
              <a:cs typeface="Arial"/>
            </a:endParaRPr>
          </a:p>
          <a:p>
            <a:pPr marL="810895" lvl="1" indent="-343535">
              <a:lnSpc>
                <a:spcPct val="100000"/>
              </a:lnSpc>
              <a:spcBef>
                <a:spcPts val="305"/>
              </a:spcBef>
              <a:buAutoNum type="alphaLcPeriod"/>
              <a:tabLst>
                <a:tab pos="810895" algn="l"/>
                <a:tab pos="811530" algn="l"/>
              </a:tabLst>
            </a:pPr>
            <a:r>
              <a:rPr sz="1800" spc="-5" dirty="0">
                <a:latin typeface="Arial"/>
                <a:cs typeface="Arial"/>
              </a:rPr>
              <a:t>The usage </a:t>
            </a:r>
            <a:r>
              <a:rPr sz="1800" dirty="0">
                <a:latin typeface="Arial"/>
                <a:cs typeface="Arial"/>
              </a:rPr>
              <a:t>of </a:t>
            </a:r>
            <a:r>
              <a:rPr sz="1800" spc="-5" dirty="0">
                <a:latin typeface="Arial"/>
                <a:cs typeface="Arial"/>
              </a:rPr>
              <a:t>Monte </a:t>
            </a:r>
            <a:r>
              <a:rPr sz="1800" dirty="0">
                <a:latin typeface="Arial"/>
                <a:cs typeface="Arial"/>
              </a:rPr>
              <a:t>Carlo </a:t>
            </a:r>
            <a:r>
              <a:rPr sz="1800" spc="-5" dirty="0">
                <a:latin typeface="Arial"/>
                <a:cs typeface="Arial"/>
              </a:rPr>
              <a:t>neutronic </a:t>
            </a:r>
            <a:r>
              <a:rPr sz="1800" dirty="0">
                <a:latin typeface="Arial"/>
                <a:cs typeface="Arial"/>
              </a:rPr>
              <a:t>codes is </a:t>
            </a:r>
            <a:r>
              <a:rPr sz="1800" spc="-5" dirty="0">
                <a:latin typeface="Arial"/>
                <a:cs typeface="Arial"/>
              </a:rPr>
              <a:t>appropriate.</a:t>
            </a:r>
            <a:endParaRPr sz="1800" dirty="0">
              <a:latin typeface="Arial"/>
              <a:cs typeface="Arial"/>
            </a:endParaRPr>
          </a:p>
          <a:p>
            <a:pPr marL="810895" marR="81280" lvl="1" indent="-342900">
              <a:lnSpc>
                <a:spcPct val="100000"/>
              </a:lnSpc>
              <a:spcBef>
                <a:spcPts val="600"/>
              </a:spcBef>
              <a:buAutoNum type="alphaLcPeriod"/>
              <a:tabLst>
                <a:tab pos="810895" algn="l"/>
                <a:tab pos="811530" algn="l"/>
              </a:tabLst>
            </a:pPr>
            <a:r>
              <a:rPr sz="1800" spc="-5" dirty="0">
                <a:latin typeface="Arial"/>
                <a:cs typeface="Arial"/>
              </a:rPr>
              <a:t>Down-selection to </a:t>
            </a:r>
            <a:r>
              <a:rPr sz="1800" dirty="0">
                <a:latin typeface="Arial"/>
                <a:cs typeface="Arial"/>
              </a:rPr>
              <a:t>a single </a:t>
            </a:r>
            <a:r>
              <a:rPr sz="1800" spc="-5" dirty="0">
                <a:latin typeface="Arial"/>
                <a:cs typeface="Arial"/>
              </a:rPr>
              <a:t>Monte </a:t>
            </a:r>
            <a:r>
              <a:rPr sz="1800" dirty="0">
                <a:latin typeface="Arial"/>
                <a:cs typeface="Arial"/>
              </a:rPr>
              <a:t>Carlo code </a:t>
            </a:r>
            <a:r>
              <a:rPr sz="1800" spc="-5" dirty="0">
                <a:latin typeface="Arial"/>
                <a:cs typeface="Arial"/>
              </a:rPr>
              <a:t>to complete the </a:t>
            </a:r>
            <a:r>
              <a:rPr sz="1800" dirty="0">
                <a:latin typeface="Arial"/>
                <a:cs typeface="Arial"/>
              </a:rPr>
              <a:t>bulk of </a:t>
            </a:r>
            <a:r>
              <a:rPr sz="1800" spc="-5" dirty="0">
                <a:latin typeface="Arial"/>
                <a:cs typeface="Arial"/>
              </a:rPr>
              <a:t>the analysis </a:t>
            </a:r>
            <a:r>
              <a:rPr sz="1800" dirty="0">
                <a:latin typeface="Arial"/>
                <a:cs typeface="Arial"/>
              </a:rPr>
              <a:t>will </a:t>
            </a:r>
            <a:r>
              <a:rPr sz="1800" spc="-5" dirty="0">
                <a:latin typeface="Arial"/>
                <a:cs typeface="Arial"/>
              </a:rPr>
              <a:t>produce  </a:t>
            </a:r>
            <a:r>
              <a:rPr sz="1800" dirty="0">
                <a:latin typeface="Arial"/>
                <a:cs typeface="Arial"/>
              </a:rPr>
              <a:t>a more </a:t>
            </a:r>
            <a:r>
              <a:rPr sz="1800" spc="-5" dirty="0">
                <a:latin typeface="Arial"/>
                <a:cs typeface="Arial"/>
              </a:rPr>
              <a:t>consistent comparison </a:t>
            </a:r>
            <a:r>
              <a:rPr sz="1800" dirty="0">
                <a:latin typeface="Arial"/>
                <a:cs typeface="Arial"/>
              </a:rPr>
              <a:t>of </a:t>
            </a:r>
            <a:r>
              <a:rPr sz="1800" spc="-5" dirty="0">
                <a:latin typeface="Arial"/>
                <a:cs typeface="Arial"/>
              </a:rPr>
              <a:t>results </a:t>
            </a:r>
            <a:r>
              <a:rPr sz="1800" dirty="0">
                <a:latin typeface="Arial"/>
                <a:cs typeface="Arial"/>
              </a:rPr>
              <a:t>and </a:t>
            </a:r>
            <a:r>
              <a:rPr sz="1800" spc="-5" dirty="0">
                <a:latin typeface="Arial"/>
                <a:cs typeface="Arial"/>
              </a:rPr>
              <a:t>reduce the necessary verification </a:t>
            </a:r>
            <a:r>
              <a:rPr sz="1800" dirty="0">
                <a:latin typeface="Arial"/>
                <a:cs typeface="Arial"/>
              </a:rPr>
              <a:t>and </a:t>
            </a:r>
            <a:r>
              <a:rPr sz="1800" spc="-5" dirty="0">
                <a:latin typeface="Arial"/>
                <a:cs typeface="Arial"/>
              </a:rPr>
              <a:t>validation  effort.</a:t>
            </a:r>
            <a:endParaRPr sz="1800" dirty="0">
              <a:latin typeface="Arial"/>
              <a:cs typeface="Arial"/>
            </a:endParaRPr>
          </a:p>
          <a:p>
            <a:pPr marL="810895" marR="855344" lvl="1" indent="-342900">
              <a:lnSpc>
                <a:spcPct val="100000"/>
              </a:lnSpc>
              <a:spcBef>
                <a:spcPts val="600"/>
              </a:spcBef>
              <a:buAutoNum type="alphaLcPeriod"/>
              <a:tabLst>
                <a:tab pos="810895" algn="l"/>
                <a:tab pos="811530" algn="l"/>
              </a:tabLst>
            </a:pPr>
            <a:r>
              <a:rPr sz="1800" spc="-5" dirty="0">
                <a:latin typeface="Arial"/>
                <a:cs typeface="Arial"/>
              </a:rPr>
              <a:t>Validation </a:t>
            </a:r>
            <a:r>
              <a:rPr lang="en-US" sz="1800" spc="-5" dirty="0">
                <a:latin typeface="Arial"/>
                <a:cs typeface="Arial"/>
              </a:rPr>
              <a:t>of computer modeling codes is needed</a:t>
            </a:r>
            <a:r>
              <a:rPr sz="1800" dirty="0">
                <a:latin typeface="Arial"/>
                <a:cs typeface="Arial"/>
              </a:rPr>
              <a:t>, </a:t>
            </a:r>
            <a:r>
              <a:rPr lang="en-US" sz="1800" dirty="0">
                <a:latin typeface="Arial"/>
                <a:cs typeface="Arial"/>
              </a:rPr>
              <a:t>although there would be </a:t>
            </a:r>
            <a:r>
              <a:rPr sz="1800" dirty="0">
                <a:latin typeface="Arial"/>
                <a:cs typeface="Arial"/>
              </a:rPr>
              <a:t>challenges in doing so </a:t>
            </a:r>
            <a:r>
              <a:rPr sz="1800" spc="-5" dirty="0">
                <a:latin typeface="Arial"/>
                <a:cs typeface="Arial"/>
              </a:rPr>
              <a:t>given the lack </a:t>
            </a:r>
            <a:r>
              <a:rPr sz="1800" dirty="0">
                <a:latin typeface="Arial"/>
                <a:cs typeface="Arial"/>
              </a:rPr>
              <a:t>of </a:t>
            </a:r>
            <a:r>
              <a:rPr sz="1800" spc="-5" dirty="0">
                <a:latin typeface="Arial"/>
                <a:cs typeface="Arial"/>
              </a:rPr>
              <a:t>relevant data concerning time </a:t>
            </a:r>
            <a:r>
              <a:rPr sz="1800" dirty="0">
                <a:latin typeface="Arial"/>
                <a:cs typeface="Arial"/>
              </a:rPr>
              <a:t>of </a:t>
            </a:r>
            <a:r>
              <a:rPr sz="1800" spc="-5" dirty="0">
                <a:latin typeface="Arial"/>
                <a:cs typeface="Arial"/>
              </a:rPr>
              <a:t>decay </a:t>
            </a:r>
            <a:r>
              <a:rPr sz="1800" dirty="0">
                <a:latin typeface="Arial"/>
                <a:cs typeface="Arial"/>
              </a:rPr>
              <a:t>and </a:t>
            </a:r>
            <a:r>
              <a:rPr sz="1800" spc="-5" dirty="0">
                <a:latin typeface="Arial"/>
                <a:cs typeface="Arial"/>
              </a:rPr>
              <a:t>SNF canister</a:t>
            </a:r>
            <a:r>
              <a:rPr sz="1800" spc="-20" dirty="0">
                <a:latin typeface="Arial"/>
                <a:cs typeface="Arial"/>
              </a:rPr>
              <a:t> </a:t>
            </a:r>
            <a:r>
              <a:rPr sz="1800" spc="-5" dirty="0">
                <a:latin typeface="Arial"/>
                <a:cs typeface="Arial"/>
              </a:rPr>
              <a:t>geometry.</a:t>
            </a:r>
            <a:endParaRPr sz="1800" dirty="0">
              <a:latin typeface="Arial"/>
              <a:cs typeface="Arial"/>
            </a:endParaRPr>
          </a:p>
          <a:p>
            <a:pPr marL="810895" marR="55244" lvl="1" indent="-342900">
              <a:lnSpc>
                <a:spcPct val="100000"/>
              </a:lnSpc>
              <a:spcBef>
                <a:spcPts val="600"/>
              </a:spcBef>
              <a:buAutoNum type="alphaLcPeriod"/>
              <a:tabLst>
                <a:tab pos="810895" algn="l"/>
                <a:tab pos="811530" algn="l"/>
              </a:tabLst>
            </a:pPr>
            <a:r>
              <a:rPr sz="1800" spc="-5" dirty="0">
                <a:latin typeface="Arial"/>
                <a:cs typeface="Arial"/>
              </a:rPr>
              <a:t>Selection </a:t>
            </a:r>
            <a:r>
              <a:rPr sz="1800" dirty="0">
                <a:latin typeface="Arial"/>
                <a:cs typeface="Arial"/>
              </a:rPr>
              <a:t>of a </a:t>
            </a:r>
            <a:r>
              <a:rPr sz="1800" spc="-5" dirty="0">
                <a:latin typeface="Arial"/>
                <a:cs typeface="Arial"/>
              </a:rPr>
              <a:t>waste package thermal-hydraulic </a:t>
            </a:r>
            <a:r>
              <a:rPr sz="1800" dirty="0">
                <a:latin typeface="Arial"/>
                <a:cs typeface="Arial"/>
              </a:rPr>
              <a:t>code </a:t>
            </a:r>
            <a:r>
              <a:rPr lang="en-US" sz="1800" dirty="0">
                <a:latin typeface="Arial"/>
                <a:cs typeface="Arial"/>
              </a:rPr>
              <a:t>is needed</a:t>
            </a:r>
            <a:r>
              <a:rPr sz="1800" dirty="0">
                <a:latin typeface="Arial"/>
                <a:cs typeface="Arial"/>
              </a:rPr>
              <a:t>, </a:t>
            </a:r>
            <a:r>
              <a:rPr sz="1800" spc="-5" dirty="0">
                <a:latin typeface="Arial"/>
                <a:cs typeface="Arial"/>
              </a:rPr>
              <a:t>taking into account  modifications that </a:t>
            </a:r>
            <a:r>
              <a:rPr sz="1800" dirty="0">
                <a:latin typeface="Arial"/>
                <a:cs typeface="Arial"/>
              </a:rPr>
              <a:t>may be needed </a:t>
            </a:r>
            <a:r>
              <a:rPr sz="1800" spc="-5" dirty="0">
                <a:latin typeface="Arial"/>
                <a:cs typeface="Arial"/>
              </a:rPr>
              <a:t>within the </a:t>
            </a:r>
            <a:r>
              <a:rPr sz="1800" dirty="0">
                <a:latin typeface="Arial"/>
                <a:cs typeface="Arial"/>
              </a:rPr>
              <a:t>code </a:t>
            </a:r>
            <a:r>
              <a:rPr sz="1800" spc="-5" dirty="0">
                <a:latin typeface="Arial"/>
                <a:cs typeface="Arial"/>
              </a:rPr>
              <a:t>to </a:t>
            </a:r>
            <a:r>
              <a:rPr sz="1800" dirty="0">
                <a:latin typeface="Arial"/>
                <a:cs typeface="Arial"/>
              </a:rPr>
              <a:t>enable modeling </a:t>
            </a:r>
            <a:r>
              <a:rPr sz="1800" spc="-5" dirty="0">
                <a:latin typeface="Arial"/>
                <a:cs typeface="Arial"/>
              </a:rPr>
              <a:t>the waste package </a:t>
            </a:r>
            <a:r>
              <a:rPr sz="1800" dirty="0">
                <a:latin typeface="Arial"/>
                <a:cs typeface="Arial"/>
              </a:rPr>
              <a:t>and  </a:t>
            </a:r>
            <a:r>
              <a:rPr sz="1800" spc="-5" dirty="0">
                <a:latin typeface="Arial"/>
                <a:cs typeface="Arial"/>
              </a:rPr>
              <a:t>whether </a:t>
            </a:r>
            <a:r>
              <a:rPr sz="1800" dirty="0">
                <a:latin typeface="Arial"/>
                <a:cs typeface="Arial"/>
              </a:rPr>
              <a:t>or not </a:t>
            </a:r>
            <a:r>
              <a:rPr sz="1800" spc="-5" dirty="0">
                <a:latin typeface="Arial"/>
                <a:cs typeface="Arial"/>
              </a:rPr>
              <a:t>the </a:t>
            </a:r>
            <a:r>
              <a:rPr sz="1800" dirty="0">
                <a:latin typeface="Arial"/>
                <a:cs typeface="Arial"/>
              </a:rPr>
              <a:t>code needs </a:t>
            </a:r>
            <a:r>
              <a:rPr sz="1800" spc="-5" dirty="0">
                <a:latin typeface="Arial"/>
                <a:cs typeface="Arial"/>
              </a:rPr>
              <a:t>to </a:t>
            </a:r>
            <a:r>
              <a:rPr sz="1800" dirty="0">
                <a:latin typeface="Arial"/>
                <a:cs typeface="Arial"/>
              </a:rPr>
              <a:t>be </a:t>
            </a:r>
            <a:r>
              <a:rPr sz="1800" spc="-5" dirty="0">
                <a:latin typeface="Arial"/>
                <a:cs typeface="Arial"/>
              </a:rPr>
              <a:t>incorporated into PFLOTRAN. This effort </a:t>
            </a:r>
            <a:r>
              <a:rPr sz="1800" dirty="0">
                <a:latin typeface="Arial"/>
                <a:cs typeface="Arial"/>
              </a:rPr>
              <a:t>can build upon  </a:t>
            </a:r>
            <a:r>
              <a:rPr sz="1800" spc="-5" dirty="0">
                <a:latin typeface="Arial"/>
                <a:cs typeface="Arial"/>
              </a:rPr>
              <a:t>the </a:t>
            </a:r>
            <a:r>
              <a:rPr sz="1800" dirty="0">
                <a:latin typeface="Arial"/>
                <a:cs typeface="Arial"/>
              </a:rPr>
              <a:t>work already </a:t>
            </a:r>
            <a:r>
              <a:rPr sz="1800" spc="-5" dirty="0">
                <a:latin typeface="Arial"/>
                <a:cs typeface="Arial"/>
              </a:rPr>
              <a:t>completed utilizing STAR-CCM+ for verification. COBRA-SFS </a:t>
            </a:r>
            <a:r>
              <a:rPr lang="en-US" sz="1800" spc="-5" dirty="0">
                <a:latin typeface="Arial"/>
                <a:cs typeface="Arial"/>
              </a:rPr>
              <a:t>can</a:t>
            </a:r>
            <a:r>
              <a:rPr sz="1800" dirty="0">
                <a:latin typeface="Arial"/>
                <a:cs typeface="Arial"/>
              </a:rPr>
              <a:t> be  </a:t>
            </a:r>
            <a:r>
              <a:rPr sz="1800" spc="-5" dirty="0">
                <a:latin typeface="Arial"/>
                <a:cs typeface="Arial"/>
              </a:rPr>
              <a:t>included </a:t>
            </a:r>
            <a:r>
              <a:rPr sz="1800" dirty="0">
                <a:latin typeface="Arial"/>
                <a:cs typeface="Arial"/>
              </a:rPr>
              <a:t>in </a:t>
            </a:r>
            <a:r>
              <a:rPr sz="1800" spc="-5" dirty="0">
                <a:latin typeface="Arial"/>
                <a:cs typeface="Arial"/>
              </a:rPr>
              <a:t>the assessment </a:t>
            </a:r>
            <a:r>
              <a:rPr sz="1800" dirty="0">
                <a:latin typeface="Arial"/>
                <a:cs typeface="Arial"/>
              </a:rPr>
              <a:t>of </a:t>
            </a:r>
            <a:r>
              <a:rPr sz="1800" spc="-5" dirty="0">
                <a:latin typeface="Arial"/>
                <a:cs typeface="Arial"/>
              </a:rPr>
              <a:t>possible </a:t>
            </a:r>
            <a:r>
              <a:rPr sz="1800" dirty="0">
                <a:latin typeface="Arial"/>
                <a:cs typeface="Arial"/>
              </a:rPr>
              <a:t>codes </a:t>
            </a:r>
            <a:r>
              <a:rPr sz="1800" spc="-5" dirty="0">
                <a:latin typeface="Arial"/>
                <a:cs typeface="Arial"/>
              </a:rPr>
              <a:t>given that </a:t>
            </a:r>
            <a:r>
              <a:rPr sz="1800" dirty="0">
                <a:latin typeface="Arial"/>
                <a:cs typeface="Arial"/>
              </a:rPr>
              <a:t>it has been </a:t>
            </a:r>
            <a:r>
              <a:rPr sz="1800" spc="-5" dirty="0">
                <a:latin typeface="Arial"/>
                <a:cs typeface="Arial"/>
              </a:rPr>
              <a:t>tailored to SNF canister  applications </a:t>
            </a:r>
            <a:r>
              <a:rPr sz="1800" dirty="0">
                <a:latin typeface="Arial"/>
                <a:cs typeface="Arial"/>
              </a:rPr>
              <a:t>and </a:t>
            </a:r>
            <a:r>
              <a:rPr sz="1800" spc="-5" dirty="0">
                <a:latin typeface="Arial"/>
                <a:cs typeface="Arial"/>
              </a:rPr>
              <a:t>the applicability </a:t>
            </a:r>
            <a:r>
              <a:rPr sz="1800" dirty="0">
                <a:latin typeface="Arial"/>
                <a:cs typeface="Arial"/>
              </a:rPr>
              <a:t>of </a:t>
            </a:r>
            <a:r>
              <a:rPr sz="1800" spc="-5" dirty="0">
                <a:latin typeface="Arial"/>
                <a:cs typeface="Arial"/>
              </a:rPr>
              <a:t>its </a:t>
            </a:r>
            <a:r>
              <a:rPr sz="1800" dirty="0">
                <a:latin typeface="Arial"/>
                <a:cs typeface="Arial"/>
              </a:rPr>
              <a:t>parent code, </a:t>
            </a:r>
            <a:r>
              <a:rPr sz="1800" spc="-5" dirty="0">
                <a:latin typeface="Arial"/>
                <a:cs typeface="Arial"/>
              </a:rPr>
              <a:t>COBRA, to water-cooled reactor</a:t>
            </a:r>
            <a:r>
              <a:rPr sz="1800" spc="30" dirty="0">
                <a:latin typeface="Arial"/>
                <a:cs typeface="Arial"/>
              </a:rPr>
              <a:t> </a:t>
            </a:r>
            <a:r>
              <a:rPr sz="1800" spc="-5" dirty="0">
                <a:latin typeface="Arial"/>
                <a:cs typeface="Arial"/>
              </a:rPr>
              <a:t>cores.</a:t>
            </a:r>
            <a:endParaRPr sz="1800" dirty="0">
              <a:latin typeface="Arial"/>
              <a:cs typeface="Arial"/>
            </a:endParaRPr>
          </a:p>
          <a:p>
            <a:pPr marL="810895" lvl="1" indent="-343535">
              <a:lnSpc>
                <a:spcPct val="100000"/>
              </a:lnSpc>
              <a:spcBef>
                <a:spcPts val="600"/>
              </a:spcBef>
              <a:buAutoNum type="alphaLcPeriod"/>
              <a:tabLst>
                <a:tab pos="810895" algn="l"/>
                <a:tab pos="811530" algn="l"/>
              </a:tabLst>
            </a:pPr>
            <a:r>
              <a:rPr sz="1800" spc="-5" dirty="0">
                <a:latin typeface="Arial"/>
                <a:cs typeface="Arial"/>
              </a:rPr>
              <a:t>The assumption </a:t>
            </a:r>
            <a:r>
              <a:rPr sz="1800" dirty="0">
                <a:latin typeface="Arial"/>
                <a:cs typeface="Arial"/>
              </a:rPr>
              <a:t>of </a:t>
            </a:r>
            <a:r>
              <a:rPr sz="1800" spc="-5" dirty="0">
                <a:latin typeface="Arial"/>
                <a:cs typeface="Arial"/>
              </a:rPr>
              <a:t>constant </a:t>
            </a:r>
            <a:r>
              <a:rPr sz="1800" dirty="0">
                <a:latin typeface="Arial"/>
                <a:cs typeface="Arial"/>
              </a:rPr>
              <a:t>power </a:t>
            </a:r>
            <a:r>
              <a:rPr sz="1800" spc="-5" dirty="0">
                <a:latin typeface="Arial"/>
                <a:cs typeface="Arial"/>
              </a:rPr>
              <a:t>over 10,000 </a:t>
            </a:r>
            <a:r>
              <a:rPr sz="1800" dirty="0">
                <a:latin typeface="Arial"/>
                <a:cs typeface="Arial"/>
              </a:rPr>
              <a:t>years </a:t>
            </a:r>
            <a:r>
              <a:rPr lang="en-US" sz="1800" dirty="0">
                <a:latin typeface="Arial"/>
                <a:cs typeface="Arial"/>
              </a:rPr>
              <a:t>needs to</a:t>
            </a:r>
            <a:r>
              <a:rPr sz="1800" dirty="0">
                <a:latin typeface="Arial"/>
                <a:cs typeface="Arial"/>
              </a:rPr>
              <a:t> be </a:t>
            </a:r>
            <a:r>
              <a:rPr sz="1800" spc="-5" dirty="0">
                <a:latin typeface="Arial"/>
                <a:cs typeface="Arial"/>
              </a:rPr>
              <a:t>examined for</a:t>
            </a:r>
            <a:r>
              <a:rPr sz="1800" spc="20" dirty="0">
                <a:latin typeface="Arial"/>
                <a:cs typeface="Arial"/>
              </a:rPr>
              <a:t> </a:t>
            </a:r>
            <a:r>
              <a:rPr sz="1800" spc="-5" dirty="0">
                <a:latin typeface="Arial"/>
                <a:cs typeface="Arial"/>
              </a:rPr>
              <a:t>conservatism</a:t>
            </a:r>
            <a:r>
              <a:rPr lang="en-US" sz="1800" spc="-5" dirty="0">
                <a:latin typeface="Arial"/>
                <a:cs typeface="Arial"/>
              </a:rPr>
              <a:t>, and if found </a:t>
            </a:r>
            <a:r>
              <a:rPr sz="1800" spc="-5" dirty="0">
                <a:latin typeface="Arial"/>
                <a:cs typeface="Arial"/>
              </a:rPr>
              <a:t>to </a:t>
            </a:r>
            <a:r>
              <a:rPr sz="1800" dirty="0">
                <a:latin typeface="Arial"/>
                <a:cs typeface="Arial"/>
              </a:rPr>
              <a:t>be </a:t>
            </a:r>
            <a:r>
              <a:rPr sz="1800" spc="-5" dirty="0">
                <a:latin typeface="Arial"/>
                <a:cs typeface="Arial"/>
              </a:rPr>
              <a:t>overly conservative, </a:t>
            </a:r>
            <a:r>
              <a:rPr sz="1800" dirty="0">
                <a:latin typeface="Arial"/>
                <a:cs typeface="Arial"/>
              </a:rPr>
              <a:t>it </a:t>
            </a:r>
            <a:r>
              <a:rPr lang="en-US" sz="1800" dirty="0">
                <a:latin typeface="Arial"/>
                <a:cs typeface="Arial"/>
              </a:rPr>
              <a:t>can</a:t>
            </a:r>
            <a:r>
              <a:rPr sz="1800" dirty="0">
                <a:latin typeface="Arial"/>
                <a:cs typeface="Arial"/>
              </a:rPr>
              <a:t> be </a:t>
            </a:r>
            <a:r>
              <a:rPr sz="1800" spc="-5" dirty="0">
                <a:latin typeface="Arial"/>
                <a:cs typeface="Arial"/>
              </a:rPr>
              <a:t>replaced with </a:t>
            </a:r>
            <a:r>
              <a:rPr sz="1800" dirty="0">
                <a:latin typeface="Arial"/>
                <a:cs typeface="Arial"/>
              </a:rPr>
              <a:t>a more </a:t>
            </a:r>
            <a:r>
              <a:rPr sz="1800" spc="-5" dirty="0">
                <a:latin typeface="Arial"/>
                <a:cs typeface="Arial"/>
              </a:rPr>
              <a:t>realistic, time-dependent </a:t>
            </a:r>
            <a:r>
              <a:rPr sz="1800" dirty="0">
                <a:latin typeface="Arial"/>
                <a:cs typeface="Arial"/>
              </a:rPr>
              <a:t>power </a:t>
            </a:r>
            <a:r>
              <a:rPr sz="1800" spc="-5" dirty="0">
                <a:latin typeface="Arial"/>
                <a:cs typeface="Arial"/>
              </a:rPr>
              <a:t>level determined </a:t>
            </a:r>
            <a:r>
              <a:rPr sz="1800" dirty="0">
                <a:latin typeface="Arial"/>
                <a:cs typeface="Arial"/>
              </a:rPr>
              <a:t>by </a:t>
            </a:r>
            <a:r>
              <a:rPr sz="1800" spc="-5" dirty="0">
                <a:latin typeface="Arial"/>
                <a:cs typeface="Arial"/>
              </a:rPr>
              <a:t>criticality that decreases over time, until </a:t>
            </a:r>
            <a:r>
              <a:rPr sz="1800" dirty="0">
                <a:latin typeface="Arial"/>
                <a:cs typeface="Arial"/>
              </a:rPr>
              <a:t>negligible power is</a:t>
            </a:r>
            <a:r>
              <a:rPr lang="en-US" sz="1800" dirty="0">
                <a:latin typeface="Arial"/>
                <a:cs typeface="Arial"/>
              </a:rPr>
              <a:t> </a:t>
            </a:r>
            <a:r>
              <a:rPr sz="1800" spc="-5" dirty="0">
                <a:latin typeface="Arial"/>
                <a:cs typeface="Arial"/>
              </a:rPr>
              <a:t>achiev</a:t>
            </a:r>
            <a:r>
              <a:rPr lang="en-US" sz="1800" spc="-5" dirty="0">
                <a:latin typeface="Arial"/>
                <a:cs typeface="Arial"/>
              </a:rPr>
              <a:t>ed.</a:t>
            </a:r>
            <a:endParaRPr sz="1800" dirty="0">
              <a:latin typeface="Arial"/>
              <a:cs typeface="Arial"/>
            </a:endParaRPr>
          </a:p>
        </p:txBody>
      </p:sp>
      <p:sp>
        <p:nvSpPr>
          <p:cNvPr id="7" name="object 5">
            <a:extLst>
              <a:ext uri="{FF2B5EF4-FFF2-40B4-BE49-F238E27FC236}">
                <a16:creationId xmlns:a16="http://schemas.microsoft.com/office/drawing/2014/main" id="{2E6984B0-0F97-E384-BF8A-0F0122C8254F}"/>
              </a:ext>
            </a:extLst>
          </p:cNvPr>
          <p:cNvSpPr txBox="1">
            <a:spLocks noGrp="1"/>
          </p:cNvSpPr>
          <p:nvPr>
            <p:ph type="ftr" sz="quarter" idx="5"/>
          </p:nvPr>
        </p:nvSpPr>
        <p:spPr>
          <a:xfrm>
            <a:off x="1442491" y="6377294"/>
            <a:ext cx="2668270" cy="154529"/>
          </a:xfrm>
          <a:prstGeom prst="rect">
            <a:avLst/>
          </a:prstGeom>
        </p:spPr>
        <p:txBody>
          <a:bodyPr vert="horz" wrap="square" lIns="0" tIns="635" rIns="0" bIns="0" rtlCol="0">
            <a:spAutoFit/>
          </a:bodyPr>
          <a:lstStyle/>
          <a:p>
            <a:pPr marL="282575">
              <a:lnSpc>
                <a:spcPct val="100000"/>
              </a:lnSpc>
            </a:pPr>
            <a:r>
              <a:rPr lang="en-US" b="0" spc="-5" dirty="0">
                <a:latin typeface="Arial"/>
                <a:cs typeface="Arial"/>
              </a:rPr>
              <a:t>June 6,</a:t>
            </a:r>
            <a:r>
              <a:rPr lang="en-US" b="0" dirty="0">
                <a:latin typeface="Arial"/>
                <a:cs typeface="Arial"/>
              </a:rPr>
              <a:t> </a:t>
            </a:r>
            <a:r>
              <a:rPr lang="en-US" b="0" spc="-5" dirty="0">
                <a:latin typeface="Arial"/>
                <a:cs typeface="Arial"/>
              </a:rPr>
              <a:t>2024</a:t>
            </a:r>
            <a:endParaRPr lang="en-US" dirty="0">
              <a:latin typeface="Arial"/>
              <a:cs typeface="Arial"/>
            </a:endParaRPr>
          </a:p>
        </p:txBody>
      </p:sp>
    </p:spTree>
    <p:extLst>
      <p:ext uri="{BB962C8B-B14F-4D97-AF65-F5344CB8AC3E}">
        <p14:creationId xmlns:p14="http://schemas.microsoft.com/office/powerpoint/2010/main" val="1034607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1385" y="313818"/>
            <a:ext cx="7757795" cy="513080"/>
          </a:xfrm>
          <a:prstGeom prst="rect">
            <a:avLst/>
          </a:prstGeom>
        </p:spPr>
        <p:txBody>
          <a:bodyPr vert="horz" wrap="square" lIns="0" tIns="12065" rIns="0" bIns="0" rtlCol="0">
            <a:spAutoFit/>
          </a:bodyPr>
          <a:lstStyle/>
          <a:p>
            <a:pPr marL="12700">
              <a:lnSpc>
                <a:spcPct val="100000"/>
              </a:lnSpc>
              <a:spcBef>
                <a:spcPts val="95"/>
              </a:spcBef>
            </a:pPr>
            <a:r>
              <a:rPr spc="-5" dirty="0"/>
              <a:t>Finding 2b Detailed Comments</a:t>
            </a:r>
            <a:r>
              <a:rPr spc="-85" dirty="0"/>
              <a:t> </a:t>
            </a:r>
            <a:r>
              <a:rPr spc="-5" dirty="0"/>
              <a:t>(Cont.)</a:t>
            </a:r>
          </a:p>
        </p:txBody>
      </p:sp>
      <p:sp>
        <p:nvSpPr>
          <p:cNvPr id="4" name="object 4"/>
          <p:cNvSpPr txBox="1"/>
          <p:nvPr/>
        </p:nvSpPr>
        <p:spPr>
          <a:xfrm>
            <a:off x="10370962" y="6170476"/>
            <a:ext cx="712470" cy="340995"/>
          </a:xfrm>
          <a:prstGeom prst="rect">
            <a:avLst/>
          </a:prstGeom>
        </p:spPr>
        <p:txBody>
          <a:bodyPr vert="horz" wrap="square" lIns="0" tIns="0" rIns="0" bIns="0" rtlCol="0">
            <a:spAutoFit/>
          </a:bodyPr>
          <a:lstStyle/>
          <a:p>
            <a:pPr marL="26034">
              <a:lnSpc>
                <a:spcPts val="1630"/>
              </a:lnSpc>
            </a:pPr>
            <a:r>
              <a:rPr sz="1400" b="1" i="1" spc="-10" dirty="0">
                <a:latin typeface="Arial"/>
                <a:cs typeface="Arial"/>
              </a:rPr>
              <a:t>NWTRB</a:t>
            </a:r>
            <a:endParaRPr sz="1400" dirty="0">
              <a:latin typeface="Arial"/>
              <a:cs typeface="Arial"/>
            </a:endParaRPr>
          </a:p>
          <a:p>
            <a:pPr marL="12700">
              <a:lnSpc>
                <a:spcPts val="944"/>
              </a:lnSpc>
            </a:pPr>
            <a:r>
              <a:rPr sz="800" spc="-5" dirty="0">
                <a:solidFill>
                  <a:srgbClr val="3333CC"/>
                </a:solidFill>
                <a:latin typeface="Arial"/>
                <a:cs typeface="Arial"/>
                <a:hlinkClick r:id="rId2"/>
              </a:rPr>
              <a:t>www.nwtrb.gov</a:t>
            </a:r>
            <a:endParaRPr sz="800" dirty="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21</a:t>
            </a:fld>
            <a:endParaRPr dirty="0"/>
          </a:p>
        </p:txBody>
      </p:sp>
      <p:sp>
        <p:nvSpPr>
          <p:cNvPr id="3" name="object 3"/>
          <p:cNvSpPr txBox="1"/>
          <p:nvPr/>
        </p:nvSpPr>
        <p:spPr>
          <a:xfrm>
            <a:off x="685801" y="978803"/>
            <a:ext cx="10668000" cy="5421997"/>
          </a:xfrm>
          <a:prstGeom prst="rect">
            <a:avLst/>
          </a:prstGeom>
        </p:spPr>
        <p:txBody>
          <a:bodyPr vert="horz" wrap="square" lIns="0" tIns="12700" rIns="0" bIns="0" rtlCol="0">
            <a:spAutoFit/>
          </a:bodyPr>
          <a:lstStyle/>
          <a:p>
            <a:pPr marL="469265" marR="5080" indent="-457200">
              <a:lnSpc>
                <a:spcPct val="100000"/>
              </a:lnSpc>
              <a:spcBef>
                <a:spcPts val="100"/>
              </a:spcBef>
              <a:buAutoNum type="arabicPeriod" startAt="2"/>
              <a:tabLst>
                <a:tab pos="469265" algn="l"/>
                <a:tab pos="469900" algn="l"/>
              </a:tabLst>
            </a:pPr>
            <a:r>
              <a:rPr sz="2000" spc="-5" dirty="0">
                <a:latin typeface="Arial"/>
                <a:cs typeface="Arial"/>
              </a:rPr>
              <a:t>For transient criticality events, including hypothetical </a:t>
            </a:r>
            <a:r>
              <a:rPr sz="2000" dirty="0">
                <a:latin typeface="Arial"/>
                <a:cs typeface="Arial"/>
              </a:rPr>
              <a:t>prompt </a:t>
            </a:r>
            <a:r>
              <a:rPr sz="2000" spc="-5" dirty="0">
                <a:latin typeface="Arial"/>
                <a:cs typeface="Arial"/>
              </a:rPr>
              <a:t>critical events, neither the MCNP-  RAZORBACK </a:t>
            </a:r>
            <a:r>
              <a:rPr sz="2000" dirty="0">
                <a:latin typeface="Arial"/>
                <a:cs typeface="Arial"/>
              </a:rPr>
              <a:t>nor </a:t>
            </a:r>
            <a:r>
              <a:rPr sz="2000" spc="-5" dirty="0">
                <a:latin typeface="Arial"/>
                <a:cs typeface="Arial"/>
              </a:rPr>
              <a:t>CASMO-SIMULATE </a:t>
            </a:r>
            <a:r>
              <a:rPr sz="2000" dirty="0">
                <a:latin typeface="Arial"/>
                <a:cs typeface="Arial"/>
              </a:rPr>
              <a:t>codes appear </a:t>
            </a:r>
            <a:r>
              <a:rPr sz="2000" spc="-5" dirty="0">
                <a:latin typeface="Arial"/>
                <a:cs typeface="Arial"/>
              </a:rPr>
              <a:t>appropriate. Both </a:t>
            </a:r>
            <a:r>
              <a:rPr sz="2000" dirty="0">
                <a:latin typeface="Arial"/>
                <a:cs typeface="Arial"/>
              </a:rPr>
              <a:t>codes </a:t>
            </a:r>
            <a:r>
              <a:rPr sz="2000" spc="-5" dirty="0">
                <a:latin typeface="Arial"/>
                <a:cs typeface="Arial"/>
              </a:rPr>
              <a:t>assume </a:t>
            </a:r>
            <a:r>
              <a:rPr sz="2000" dirty="0">
                <a:latin typeface="Arial"/>
                <a:cs typeface="Arial"/>
              </a:rPr>
              <a:t>a </a:t>
            </a:r>
            <a:r>
              <a:rPr sz="2000" spc="-5" dirty="0">
                <a:latin typeface="Arial"/>
                <a:cs typeface="Arial"/>
              </a:rPr>
              <a:t>vertical  orientation </a:t>
            </a:r>
            <a:r>
              <a:rPr sz="2000" dirty="0">
                <a:latin typeface="Arial"/>
                <a:cs typeface="Arial"/>
              </a:rPr>
              <a:t>of </a:t>
            </a:r>
            <a:r>
              <a:rPr sz="2000" spc="-5" dirty="0">
                <a:latin typeface="Arial"/>
                <a:cs typeface="Arial"/>
              </a:rPr>
              <a:t>the SNF canister, which </a:t>
            </a:r>
            <a:r>
              <a:rPr sz="2000" dirty="0">
                <a:latin typeface="Arial"/>
                <a:cs typeface="Arial"/>
              </a:rPr>
              <a:t>will </a:t>
            </a:r>
            <a:r>
              <a:rPr sz="2000" spc="-5" dirty="0">
                <a:latin typeface="Arial"/>
                <a:cs typeface="Arial"/>
              </a:rPr>
              <a:t>impact hydraulic analysis relevant to certain transients.  RAZORBACK employs the PKE </a:t>
            </a:r>
            <a:r>
              <a:rPr sz="2000" dirty="0">
                <a:latin typeface="Arial"/>
                <a:cs typeface="Arial"/>
              </a:rPr>
              <a:t>code and a single rod </a:t>
            </a:r>
            <a:r>
              <a:rPr sz="2000" spc="-5" dirty="0">
                <a:latin typeface="Arial"/>
                <a:cs typeface="Arial"/>
              </a:rPr>
              <a:t>thermal-hydraulic analysis, which </a:t>
            </a:r>
            <a:r>
              <a:rPr sz="2000" dirty="0">
                <a:latin typeface="Arial"/>
                <a:cs typeface="Arial"/>
              </a:rPr>
              <a:t>will </a:t>
            </a:r>
            <a:r>
              <a:rPr sz="2000" spc="-5" dirty="0">
                <a:latin typeface="Arial"/>
                <a:cs typeface="Arial"/>
              </a:rPr>
              <a:t>have  limited spatial information </a:t>
            </a:r>
            <a:r>
              <a:rPr sz="2000" dirty="0">
                <a:latin typeface="Arial"/>
                <a:cs typeface="Arial"/>
              </a:rPr>
              <a:t>and </a:t>
            </a:r>
            <a:r>
              <a:rPr sz="2000" spc="-5" dirty="0">
                <a:latin typeface="Arial"/>
                <a:cs typeface="Arial"/>
              </a:rPr>
              <a:t>reactivity coefficients obtained from </a:t>
            </a:r>
            <a:r>
              <a:rPr sz="2000" dirty="0">
                <a:latin typeface="Arial"/>
                <a:cs typeface="Arial"/>
              </a:rPr>
              <a:t>an MCNP </a:t>
            </a:r>
            <a:r>
              <a:rPr sz="2000" spc="-5" dirty="0">
                <a:latin typeface="Arial"/>
                <a:cs typeface="Arial"/>
              </a:rPr>
              <a:t>analysis based </a:t>
            </a:r>
            <a:r>
              <a:rPr sz="2000" dirty="0">
                <a:latin typeface="Arial"/>
                <a:cs typeface="Arial"/>
              </a:rPr>
              <a:t>upon  </a:t>
            </a:r>
            <a:r>
              <a:rPr sz="2000" spc="-5" dirty="0">
                <a:latin typeface="Arial"/>
                <a:cs typeface="Arial"/>
              </a:rPr>
              <a:t>non-transient thermal-hydraulic conditions. CASMO-SIMULATE isotopic depletion </a:t>
            </a:r>
            <a:r>
              <a:rPr sz="2000" dirty="0">
                <a:latin typeface="Arial"/>
                <a:cs typeface="Arial"/>
              </a:rPr>
              <a:t>and </a:t>
            </a:r>
            <a:r>
              <a:rPr sz="2000" spc="-5" dirty="0">
                <a:latin typeface="Arial"/>
                <a:cs typeface="Arial"/>
              </a:rPr>
              <a:t>reactor  simulation capabilities </a:t>
            </a:r>
            <a:r>
              <a:rPr sz="2000" dirty="0">
                <a:latin typeface="Arial"/>
                <a:cs typeface="Arial"/>
              </a:rPr>
              <a:t>are geared </a:t>
            </a:r>
            <a:r>
              <a:rPr sz="2000" spc="-5" dirty="0">
                <a:latin typeface="Arial"/>
                <a:cs typeface="Arial"/>
              </a:rPr>
              <a:t>toward reactor </a:t>
            </a:r>
            <a:r>
              <a:rPr sz="2000" dirty="0">
                <a:latin typeface="Arial"/>
                <a:cs typeface="Arial"/>
              </a:rPr>
              <a:t>core </a:t>
            </a:r>
            <a:r>
              <a:rPr sz="2000" spc="-5" dirty="0">
                <a:latin typeface="Arial"/>
                <a:cs typeface="Arial"/>
              </a:rPr>
              <a:t>applications</a:t>
            </a:r>
            <a:r>
              <a:rPr lang="en-US" sz="2000" spc="-5" dirty="0">
                <a:latin typeface="Arial"/>
                <a:cs typeface="Arial"/>
              </a:rPr>
              <a:t>.</a:t>
            </a:r>
            <a:r>
              <a:rPr sz="2000" spc="-5" dirty="0">
                <a:latin typeface="Arial"/>
                <a:cs typeface="Arial"/>
              </a:rPr>
              <a:t> </a:t>
            </a:r>
            <a:r>
              <a:rPr lang="en-US" sz="2000" spc="-5" dirty="0">
                <a:latin typeface="Arial"/>
                <a:cs typeface="Arial"/>
              </a:rPr>
              <a:t>D</a:t>
            </a:r>
            <a:r>
              <a:rPr lang="en-US" sz="2000" dirty="0">
                <a:latin typeface="Arial"/>
                <a:cs typeface="Arial"/>
              </a:rPr>
              <a:t>ue </a:t>
            </a:r>
            <a:r>
              <a:rPr lang="en-US" sz="2000" spc="-5" dirty="0">
                <a:latin typeface="Arial"/>
                <a:cs typeface="Arial"/>
              </a:rPr>
              <a:t>to the lack </a:t>
            </a:r>
            <a:r>
              <a:rPr lang="en-US" sz="2000" dirty="0">
                <a:latin typeface="Arial"/>
                <a:cs typeface="Arial"/>
              </a:rPr>
              <a:t>of </a:t>
            </a:r>
            <a:r>
              <a:rPr lang="en-US" sz="2000" spc="-5" dirty="0">
                <a:latin typeface="Arial"/>
                <a:cs typeface="Arial"/>
              </a:rPr>
              <a:t>access to </a:t>
            </a:r>
            <a:r>
              <a:rPr lang="en-US" sz="2000" dirty="0">
                <a:latin typeface="Arial"/>
                <a:cs typeface="Arial"/>
              </a:rPr>
              <a:t>and knowledge of </a:t>
            </a:r>
            <a:r>
              <a:rPr lang="en-US" sz="2000" spc="-5" dirty="0">
                <a:latin typeface="Arial"/>
                <a:cs typeface="Arial"/>
              </a:rPr>
              <a:t>the  </a:t>
            </a:r>
            <a:r>
              <a:rPr lang="en-US" sz="2000" dirty="0">
                <a:latin typeface="Arial"/>
                <a:cs typeface="Arial"/>
              </a:rPr>
              <a:t>source</a:t>
            </a:r>
            <a:r>
              <a:rPr lang="en-US" sz="2000" spc="-15" dirty="0">
                <a:latin typeface="Arial"/>
                <a:cs typeface="Arial"/>
              </a:rPr>
              <a:t> </a:t>
            </a:r>
            <a:r>
              <a:rPr lang="en-US" sz="2000" dirty="0">
                <a:latin typeface="Arial"/>
                <a:cs typeface="Arial"/>
              </a:rPr>
              <a:t>code, they</a:t>
            </a:r>
            <a:r>
              <a:rPr sz="2000" dirty="0">
                <a:latin typeface="Arial"/>
                <a:cs typeface="Arial"/>
              </a:rPr>
              <a:t> are not as </a:t>
            </a:r>
            <a:r>
              <a:rPr sz="2000" spc="-5" dirty="0">
                <a:latin typeface="Arial"/>
                <a:cs typeface="Arial"/>
              </a:rPr>
              <a:t>modifiable </a:t>
            </a:r>
            <a:r>
              <a:rPr sz="2000" dirty="0">
                <a:latin typeface="Arial"/>
                <a:cs typeface="Arial"/>
              </a:rPr>
              <a:t>as </a:t>
            </a:r>
            <a:r>
              <a:rPr lang="en-US" sz="2000" dirty="0">
                <a:latin typeface="Arial"/>
                <a:cs typeface="Arial"/>
              </a:rPr>
              <a:t>needed </a:t>
            </a:r>
            <a:r>
              <a:rPr sz="2000" spc="-5" dirty="0">
                <a:latin typeface="Arial"/>
                <a:cs typeface="Arial"/>
              </a:rPr>
              <a:t>to represent repository applications</a:t>
            </a:r>
            <a:r>
              <a:rPr sz="2000" dirty="0">
                <a:latin typeface="Arial"/>
                <a:cs typeface="Arial"/>
              </a:rPr>
              <a:t>.</a:t>
            </a:r>
            <a:r>
              <a:rPr lang="en-US" sz="2000" dirty="0">
                <a:latin typeface="Arial"/>
                <a:cs typeface="Arial"/>
              </a:rPr>
              <a:t> </a:t>
            </a:r>
            <a:r>
              <a:rPr sz="2000" spc="-5" dirty="0">
                <a:latin typeface="Arial"/>
                <a:cs typeface="Arial"/>
              </a:rPr>
              <a:t>Additional considerations for transient criticality events</a:t>
            </a:r>
            <a:r>
              <a:rPr sz="2000" spc="-35" dirty="0">
                <a:latin typeface="Arial"/>
                <a:cs typeface="Arial"/>
              </a:rPr>
              <a:t> </a:t>
            </a:r>
            <a:r>
              <a:rPr sz="2000" dirty="0">
                <a:latin typeface="Arial"/>
                <a:cs typeface="Arial"/>
              </a:rPr>
              <a:t>are:</a:t>
            </a:r>
          </a:p>
          <a:p>
            <a:pPr marL="755650" marR="174625" lvl="1" indent="-342900">
              <a:lnSpc>
                <a:spcPct val="100000"/>
              </a:lnSpc>
              <a:spcBef>
                <a:spcPts val="600"/>
              </a:spcBef>
              <a:buAutoNum type="alphaLcPeriod"/>
              <a:tabLst>
                <a:tab pos="755015" algn="l"/>
                <a:tab pos="755650" algn="l"/>
              </a:tabLst>
            </a:pPr>
            <a:r>
              <a:rPr lang="en-US" sz="1700" dirty="0">
                <a:effectLst/>
                <a:latin typeface="Arial" panose="020B0604020202020204" pitchFamily="34" charset="0"/>
                <a:ea typeface="Calibri" panose="020F0502020204030204" pitchFamily="34" charset="0"/>
                <a:cs typeface="Arial" panose="020B0604020202020204" pitchFamily="34" charset="0"/>
              </a:rPr>
              <a:t>There is a need for a single code or package of codes (e.g., radiation code + thermal-hydraulic code) that would be applicable to all repository types and require minimum development effort. </a:t>
            </a:r>
            <a:r>
              <a:rPr sz="1700" dirty="0">
                <a:latin typeface="Arial" panose="020B0604020202020204" pitchFamily="34" charset="0"/>
                <a:cs typeface="Arial" panose="020B0604020202020204" pitchFamily="34" charset="0"/>
              </a:rPr>
              <a:t>A </a:t>
            </a:r>
            <a:r>
              <a:rPr sz="1700" dirty="0">
                <a:latin typeface="Arial"/>
                <a:cs typeface="Arial"/>
              </a:rPr>
              <a:t>panel of </a:t>
            </a:r>
            <a:r>
              <a:rPr sz="1700" spc="-5" dirty="0">
                <a:latin typeface="Arial"/>
                <a:cs typeface="Arial"/>
              </a:rPr>
              <a:t>experienced reactor physics experts with </a:t>
            </a:r>
            <a:r>
              <a:rPr sz="1700" dirty="0">
                <a:latin typeface="Arial"/>
                <a:cs typeface="Arial"/>
              </a:rPr>
              <a:t>knowledge of light </a:t>
            </a:r>
            <a:r>
              <a:rPr sz="1700" spc="-5" dirty="0">
                <a:latin typeface="Arial"/>
                <a:cs typeface="Arial"/>
              </a:rPr>
              <a:t>water reactor analysis </a:t>
            </a:r>
            <a:r>
              <a:rPr lang="en-US" sz="1700" spc="-5" dirty="0">
                <a:latin typeface="Arial"/>
                <a:cs typeface="Arial"/>
              </a:rPr>
              <a:t>w</a:t>
            </a:r>
            <a:r>
              <a:rPr sz="1700" dirty="0">
                <a:latin typeface="Arial"/>
                <a:cs typeface="Arial"/>
              </a:rPr>
              <a:t>ould be </a:t>
            </a:r>
            <a:r>
              <a:rPr lang="en-US" sz="1700" dirty="0">
                <a:latin typeface="Arial"/>
                <a:cs typeface="Arial"/>
              </a:rPr>
              <a:t>able to recommend such a code (or a package of codes)</a:t>
            </a:r>
            <a:r>
              <a:rPr sz="1700" spc="-5" dirty="0">
                <a:latin typeface="Arial"/>
                <a:cs typeface="Arial"/>
              </a:rPr>
              <a:t>.</a:t>
            </a:r>
            <a:endParaRPr sz="1700" dirty="0">
              <a:latin typeface="Arial"/>
              <a:cs typeface="Arial"/>
            </a:endParaRPr>
          </a:p>
          <a:p>
            <a:pPr marL="755650" marR="48260" lvl="1" indent="-342900">
              <a:lnSpc>
                <a:spcPct val="100000"/>
              </a:lnSpc>
              <a:spcBef>
                <a:spcPts val="300"/>
              </a:spcBef>
              <a:buAutoNum type="alphaLcPeriod"/>
              <a:tabLst>
                <a:tab pos="755015" algn="l"/>
                <a:tab pos="755650" algn="l"/>
              </a:tabLst>
            </a:pPr>
            <a:r>
              <a:rPr sz="1700" spc="-5" dirty="0">
                <a:latin typeface="Arial"/>
                <a:cs typeface="Arial"/>
              </a:rPr>
              <a:t>An assessment </a:t>
            </a:r>
            <a:r>
              <a:rPr lang="en-US" sz="1700" spc="-5" dirty="0">
                <a:latin typeface="Arial"/>
                <a:cs typeface="Arial"/>
              </a:rPr>
              <a:t>is needed to</a:t>
            </a:r>
            <a:r>
              <a:rPr sz="1700" spc="-5" dirty="0">
                <a:latin typeface="Arial"/>
                <a:cs typeface="Arial"/>
              </a:rPr>
              <a:t> determine whether </a:t>
            </a:r>
            <a:r>
              <a:rPr sz="1700" dirty="0">
                <a:latin typeface="Arial"/>
                <a:cs typeface="Arial"/>
              </a:rPr>
              <a:t>a </a:t>
            </a:r>
            <a:r>
              <a:rPr sz="1700" spc="-5" dirty="0">
                <a:latin typeface="Arial"/>
                <a:cs typeface="Arial"/>
              </a:rPr>
              <a:t>Monte </a:t>
            </a:r>
            <a:r>
              <a:rPr sz="1700" dirty="0">
                <a:latin typeface="Arial"/>
                <a:cs typeface="Arial"/>
              </a:rPr>
              <a:t>Carlo </a:t>
            </a:r>
            <a:r>
              <a:rPr sz="1700" spc="-5" dirty="0">
                <a:latin typeface="Arial"/>
                <a:cs typeface="Arial"/>
              </a:rPr>
              <a:t>stochastic </a:t>
            </a:r>
            <a:r>
              <a:rPr sz="1700" dirty="0">
                <a:latin typeface="Arial"/>
                <a:cs typeface="Arial"/>
              </a:rPr>
              <a:t>(versus  </a:t>
            </a:r>
            <a:r>
              <a:rPr sz="1700" spc="-5" dirty="0">
                <a:latin typeface="Arial"/>
                <a:cs typeface="Arial"/>
              </a:rPr>
              <a:t>deterministic) </a:t>
            </a:r>
            <a:r>
              <a:rPr sz="1700" dirty="0">
                <a:latin typeface="Arial"/>
                <a:cs typeface="Arial"/>
              </a:rPr>
              <a:t>modeling </a:t>
            </a:r>
            <a:r>
              <a:rPr sz="1700" spc="-5" dirty="0">
                <a:latin typeface="Arial"/>
                <a:cs typeface="Arial"/>
              </a:rPr>
              <a:t>approach </a:t>
            </a:r>
            <a:r>
              <a:rPr lang="en-US" sz="1700" spc="-5" dirty="0">
                <a:latin typeface="Arial"/>
                <a:cs typeface="Arial"/>
              </a:rPr>
              <a:t>can</a:t>
            </a:r>
            <a:r>
              <a:rPr sz="1700" dirty="0">
                <a:latin typeface="Arial"/>
                <a:cs typeface="Arial"/>
              </a:rPr>
              <a:t> be </a:t>
            </a:r>
            <a:r>
              <a:rPr sz="1700" spc="-5" dirty="0">
                <a:latin typeface="Arial"/>
                <a:cs typeface="Arial"/>
              </a:rPr>
              <a:t>employed to complete the transient simulations. </a:t>
            </a:r>
            <a:r>
              <a:rPr lang="en-US" sz="1700" spc="-5" dirty="0">
                <a:latin typeface="Arial"/>
                <a:cs typeface="Arial"/>
              </a:rPr>
              <a:t>A</a:t>
            </a:r>
            <a:r>
              <a:rPr sz="1700" dirty="0">
                <a:latin typeface="Arial"/>
                <a:cs typeface="Arial"/>
              </a:rPr>
              <a:t> </a:t>
            </a:r>
            <a:r>
              <a:rPr sz="1700" spc="-5" dirty="0">
                <a:latin typeface="Arial"/>
                <a:cs typeface="Arial"/>
              </a:rPr>
              <a:t>Monte </a:t>
            </a:r>
            <a:r>
              <a:rPr sz="1700" dirty="0">
                <a:latin typeface="Arial"/>
                <a:cs typeface="Arial"/>
              </a:rPr>
              <a:t>Carlo modeling </a:t>
            </a:r>
            <a:r>
              <a:rPr sz="1700" spc="-5" dirty="0">
                <a:latin typeface="Arial"/>
                <a:cs typeface="Arial"/>
              </a:rPr>
              <a:t>approach </a:t>
            </a:r>
            <a:r>
              <a:rPr lang="en-US" sz="1700" spc="-5" dirty="0">
                <a:latin typeface="Arial"/>
                <a:cs typeface="Arial"/>
              </a:rPr>
              <a:t>would be preferable </a:t>
            </a:r>
            <a:r>
              <a:rPr sz="1700" spc="-5" dirty="0">
                <a:latin typeface="Arial"/>
                <a:cs typeface="Arial"/>
              </a:rPr>
              <a:t>unless </a:t>
            </a:r>
            <a:r>
              <a:rPr sz="1700" dirty="0">
                <a:latin typeface="Arial"/>
                <a:cs typeface="Arial"/>
              </a:rPr>
              <a:t>it is judged </a:t>
            </a:r>
            <a:r>
              <a:rPr sz="1700" spc="-5" dirty="0">
                <a:latin typeface="Arial"/>
                <a:cs typeface="Arial"/>
              </a:rPr>
              <a:t>to </a:t>
            </a:r>
            <a:r>
              <a:rPr sz="1700" dirty="0">
                <a:latin typeface="Arial"/>
                <a:cs typeface="Arial"/>
              </a:rPr>
              <a:t>be </a:t>
            </a:r>
            <a:r>
              <a:rPr sz="1700" spc="-5" dirty="0">
                <a:latin typeface="Arial"/>
                <a:cs typeface="Arial"/>
              </a:rPr>
              <a:t>impractical </a:t>
            </a:r>
            <a:r>
              <a:rPr sz="1700" dirty="0">
                <a:latin typeface="Arial"/>
                <a:cs typeface="Arial"/>
              </a:rPr>
              <a:t>due </a:t>
            </a:r>
            <a:r>
              <a:rPr sz="1700" spc="-5" dirty="0">
                <a:latin typeface="Arial"/>
                <a:cs typeface="Arial"/>
              </a:rPr>
              <a:t>to </a:t>
            </a:r>
            <a:r>
              <a:rPr sz="1700" dirty="0">
                <a:latin typeface="Arial"/>
                <a:cs typeface="Arial"/>
              </a:rPr>
              <a:t>required </a:t>
            </a:r>
            <a:r>
              <a:rPr sz="1700" spc="-5" dirty="0">
                <a:latin typeface="Arial"/>
                <a:cs typeface="Arial"/>
              </a:rPr>
              <a:t>computer resource </a:t>
            </a:r>
            <a:r>
              <a:rPr sz="1700" dirty="0">
                <a:latin typeface="Arial"/>
                <a:cs typeface="Arial"/>
              </a:rPr>
              <a:t>and </a:t>
            </a:r>
            <a:r>
              <a:rPr sz="1700" spc="-5" dirty="0">
                <a:latin typeface="Arial"/>
                <a:cs typeface="Arial"/>
              </a:rPr>
              <a:t>execution</a:t>
            </a:r>
            <a:r>
              <a:rPr sz="1700" spc="-45" dirty="0">
                <a:latin typeface="Arial"/>
                <a:cs typeface="Arial"/>
              </a:rPr>
              <a:t> </a:t>
            </a:r>
            <a:r>
              <a:rPr sz="1700" spc="-5" dirty="0">
                <a:latin typeface="Arial"/>
                <a:cs typeface="Arial"/>
              </a:rPr>
              <a:t>time</a:t>
            </a:r>
            <a:r>
              <a:rPr lang="en-US" sz="1700" spc="-5" dirty="0">
                <a:latin typeface="Arial"/>
                <a:cs typeface="Arial"/>
              </a:rPr>
              <a:t>.</a:t>
            </a:r>
            <a:endParaRPr sz="1700" dirty="0">
              <a:latin typeface="Arial"/>
              <a:cs typeface="Arial"/>
            </a:endParaRPr>
          </a:p>
        </p:txBody>
      </p:sp>
      <p:sp>
        <p:nvSpPr>
          <p:cNvPr id="7" name="object 5">
            <a:extLst>
              <a:ext uri="{FF2B5EF4-FFF2-40B4-BE49-F238E27FC236}">
                <a16:creationId xmlns:a16="http://schemas.microsoft.com/office/drawing/2014/main" id="{D0D2E2C4-B76A-B4FD-0C00-06CD751EA5CB}"/>
              </a:ext>
            </a:extLst>
          </p:cNvPr>
          <p:cNvSpPr txBox="1">
            <a:spLocks noGrp="1"/>
          </p:cNvSpPr>
          <p:nvPr>
            <p:ph type="ftr" sz="quarter" idx="5"/>
          </p:nvPr>
        </p:nvSpPr>
        <p:spPr>
          <a:xfrm>
            <a:off x="1442491" y="6377294"/>
            <a:ext cx="2668270" cy="154529"/>
          </a:xfrm>
          <a:prstGeom prst="rect">
            <a:avLst/>
          </a:prstGeom>
        </p:spPr>
        <p:txBody>
          <a:bodyPr vert="horz" wrap="square" lIns="0" tIns="635" rIns="0" bIns="0" rtlCol="0">
            <a:spAutoFit/>
          </a:bodyPr>
          <a:lstStyle/>
          <a:p>
            <a:pPr marL="282575">
              <a:lnSpc>
                <a:spcPct val="100000"/>
              </a:lnSpc>
            </a:pPr>
            <a:r>
              <a:rPr lang="en-US" b="0" spc="-5" dirty="0">
                <a:latin typeface="Arial"/>
                <a:cs typeface="Arial"/>
              </a:rPr>
              <a:t>June 6,</a:t>
            </a:r>
            <a:r>
              <a:rPr lang="en-US" b="0" dirty="0">
                <a:latin typeface="Arial"/>
                <a:cs typeface="Arial"/>
              </a:rPr>
              <a:t> </a:t>
            </a:r>
            <a:r>
              <a:rPr lang="en-US" b="0" spc="-5" dirty="0">
                <a:latin typeface="Arial"/>
                <a:cs typeface="Arial"/>
              </a:rPr>
              <a:t>2024</a:t>
            </a:r>
            <a:endParaRPr lang="en-US"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1385" y="313818"/>
            <a:ext cx="7757795" cy="513080"/>
          </a:xfrm>
          <a:prstGeom prst="rect">
            <a:avLst/>
          </a:prstGeom>
        </p:spPr>
        <p:txBody>
          <a:bodyPr vert="horz" wrap="square" lIns="0" tIns="12065" rIns="0" bIns="0" rtlCol="0">
            <a:spAutoFit/>
          </a:bodyPr>
          <a:lstStyle/>
          <a:p>
            <a:pPr marL="12700">
              <a:lnSpc>
                <a:spcPct val="100000"/>
              </a:lnSpc>
              <a:spcBef>
                <a:spcPts val="95"/>
              </a:spcBef>
            </a:pPr>
            <a:r>
              <a:rPr spc="-5" dirty="0"/>
              <a:t>Finding 2b Detailed Comments</a:t>
            </a:r>
            <a:r>
              <a:rPr spc="-85" dirty="0"/>
              <a:t> </a:t>
            </a:r>
            <a:r>
              <a:rPr spc="-5" dirty="0"/>
              <a:t>(Cont.)</a:t>
            </a:r>
          </a:p>
        </p:txBody>
      </p:sp>
      <p:sp>
        <p:nvSpPr>
          <p:cNvPr id="4" name="object 4"/>
          <p:cNvSpPr txBox="1"/>
          <p:nvPr/>
        </p:nvSpPr>
        <p:spPr>
          <a:xfrm>
            <a:off x="10370962" y="6170476"/>
            <a:ext cx="712470" cy="340995"/>
          </a:xfrm>
          <a:prstGeom prst="rect">
            <a:avLst/>
          </a:prstGeom>
        </p:spPr>
        <p:txBody>
          <a:bodyPr vert="horz" wrap="square" lIns="0" tIns="0" rIns="0" bIns="0" rtlCol="0">
            <a:spAutoFit/>
          </a:bodyPr>
          <a:lstStyle/>
          <a:p>
            <a:pPr marL="26034">
              <a:lnSpc>
                <a:spcPts val="1630"/>
              </a:lnSpc>
            </a:pPr>
            <a:r>
              <a:rPr sz="1400" b="1" i="1" spc="-10" dirty="0">
                <a:latin typeface="Arial"/>
                <a:cs typeface="Arial"/>
              </a:rPr>
              <a:t>NWTRB</a:t>
            </a:r>
            <a:endParaRPr sz="1400" dirty="0">
              <a:latin typeface="Arial"/>
              <a:cs typeface="Arial"/>
            </a:endParaRPr>
          </a:p>
          <a:p>
            <a:pPr marL="12700">
              <a:lnSpc>
                <a:spcPts val="944"/>
              </a:lnSpc>
            </a:pPr>
            <a:r>
              <a:rPr sz="800" spc="-5" dirty="0">
                <a:solidFill>
                  <a:srgbClr val="3333CC"/>
                </a:solidFill>
                <a:latin typeface="Arial"/>
                <a:cs typeface="Arial"/>
                <a:hlinkClick r:id="rId2"/>
              </a:rPr>
              <a:t>www.nwtrb.gov</a:t>
            </a:r>
            <a:endParaRPr sz="800" dirty="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22</a:t>
            </a:fld>
            <a:endParaRPr dirty="0"/>
          </a:p>
        </p:txBody>
      </p:sp>
      <p:sp>
        <p:nvSpPr>
          <p:cNvPr id="3" name="object 3"/>
          <p:cNvSpPr txBox="1"/>
          <p:nvPr/>
        </p:nvSpPr>
        <p:spPr>
          <a:xfrm>
            <a:off x="1219200" y="1066800"/>
            <a:ext cx="9591420" cy="4752583"/>
          </a:xfrm>
          <a:prstGeom prst="rect">
            <a:avLst/>
          </a:prstGeom>
        </p:spPr>
        <p:txBody>
          <a:bodyPr vert="horz" wrap="square" lIns="0" tIns="12700" rIns="0" bIns="0" rtlCol="0">
            <a:spAutoFit/>
          </a:bodyPr>
          <a:lstStyle/>
          <a:p>
            <a:pPr marL="353695" marR="182880" indent="-341630">
              <a:lnSpc>
                <a:spcPct val="100000"/>
              </a:lnSpc>
              <a:spcBef>
                <a:spcPts val="100"/>
              </a:spcBef>
              <a:buAutoNum type="alphaLcPeriod" startAt="3"/>
              <a:tabLst>
                <a:tab pos="353695" algn="l"/>
                <a:tab pos="354330" algn="l"/>
              </a:tabLst>
            </a:pPr>
            <a:r>
              <a:rPr lang="en-US" sz="1800" spc="-5" dirty="0">
                <a:latin typeface="Arial"/>
                <a:cs typeface="Arial"/>
              </a:rPr>
              <a:t>Regarding a and b above, t</a:t>
            </a:r>
            <a:r>
              <a:rPr sz="1800" spc="-5" dirty="0">
                <a:latin typeface="Arial"/>
                <a:cs typeface="Arial"/>
              </a:rPr>
              <a:t>he </a:t>
            </a:r>
            <a:r>
              <a:rPr sz="1800" dirty="0">
                <a:latin typeface="Arial"/>
                <a:cs typeface="Arial"/>
              </a:rPr>
              <a:t>code </a:t>
            </a:r>
            <a:r>
              <a:rPr sz="1800" spc="-5" dirty="0">
                <a:latin typeface="Arial"/>
                <a:cs typeface="Arial"/>
              </a:rPr>
              <a:t>that </a:t>
            </a:r>
            <a:r>
              <a:rPr sz="1800" dirty="0">
                <a:latin typeface="Arial"/>
                <a:cs typeface="Arial"/>
              </a:rPr>
              <a:t>is </a:t>
            </a:r>
            <a:r>
              <a:rPr sz="1800" spc="-5" dirty="0">
                <a:latin typeface="Arial"/>
                <a:cs typeface="Arial"/>
              </a:rPr>
              <a:t>selected </a:t>
            </a:r>
            <a:r>
              <a:rPr lang="en-US" sz="1800" spc="-5" dirty="0">
                <a:latin typeface="Arial"/>
                <a:cs typeface="Arial"/>
              </a:rPr>
              <a:t>w</a:t>
            </a:r>
            <a:r>
              <a:rPr sz="1800" dirty="0">
                <a:latin typeface="Arial"/>
                <a:cs typeface="Arial"/>
              </a:rPr>
              <a:t>ould </a:t>
            </a:r>
            <a:r>
              <a:rPr sz="1800" spc="-5" dirty="0">
                <a:latin typeface="Arial"/>
                <a:cs typeface="Arial"/>
              </a:rPr>
              <a:t>either </a:t>
            </a:r>
            <a:r>
              <a:rPr sz="1800" dirty="0">
                <a:latin typeface="Arial"/>
                <a:cs typeface="Arial"/>
              </a:rPr>
              <a:t>be </a:t>
            </a:r>
            <a:r>
              <a:rPr sz="1800" spc="-5" dirty="0">
                <a:latin typeface="Arial"/>
                <a:cs typeface="Arial"/>
              </a:rPr>
              <a:t>configurable without </a:t>
            </a:r>
            <a:r>
              <a:rPr sz="1800" dirty="0">
                <a:latin typeface="Arial"/>
                <a:cs typeface="Arial"/>
              </a:rPr>
              <a:t>source code </a:t>
            </a:r>
            <a:r>
              <a:rPr sz="1800" spc="-5" dirty="0">
                <a:latin typeface="Arial"/>
                <a:cs typeface="Arial"/>
              </a:rPr>
              <a:t>modifications  to represent the systems to </a:t>
            </a:r>
            <a:r>
              <a:rPr sz="1800" dirty="0">
                <a:latin typeface="Arial"/>
                <a:cs typeface="Arial"/>
              </a:rPr>
              <a:t>be </a:t>
            </a:r>
            <a:r>
              <a:rPr sz="1800" spc="-5" dirty="0">
                <a:latin typeface="Arial"/>
                <a:cs typeface="Arial"/>
              </a:rPr>
              <a:t>simulated </a:t>
            </a:r>
            <a:r>
              <a:rPr sz="1800" dirty="0">
                <a:latin typeface="Arial"/>
                <a:cs typeface="Arial"/>
              </a:rPr>
              <a:t>or </a:t>
            </a:r>
            <a:r>
              <a:rPr sz="1800" spc="-5" dirty="0">
                <a:latin typeface="Arial"/>
                <a:cs typeface="Arial"/>
              </a:rPr>
              <a:t>have </a:t>
            </a:r>
            <a:r>
              <a:rPr sz="1800" dirty="0">
                <a:latin typeface="Arial"/>
                <a:cs typeface="Arial"/>
              </a:rPr>
              <a:t>an </a:t>
            </a:r>
            <a:r>
              <a:rPr sz="1800" spc="-5" dirty="0">
                <a:latin typeface="Arial"/>
                <a:cs typeface="Arial"/>
              </a:rPr>
              <a:t>open-access </a:t>
            </a:r>
            <a:r>
              <a:rPr sz="1800" dirty="0">
                <a:latin typeface="Arial"/>
                <a:cs typeface="Arial"/>
              </a:rPr>
              <a:t>source </a:t>
            </a:r>
            <a:r>
              <a:rPr sz="1800" spc="-5" dirty="0">
                <a:latin typeface="Arial"/>
                <a:cs typeface="Arial"/>
              </a:rPr>
              <a:t>file </a:t>
            </a:r>
            <a:r>
              <a:rPr sz="1800" dirty="0">
                <a:latin typeface="Arial"/>
                <a:cs typeface="Arial"/>
              </a:rPr>
              <a:t>so </a:t>
            </a:r>
            <a:r>
              <a:rPr sz="1800" spc="-5" dirty="0">
                <a:latin typeface="Arial"/>
                <a:cs typeface="Arial"/>
              </a:rPr>
              <a:t>modifications </a:t>
            </a:r>
            <a:r>
              <a:rPr sz="1800" dirty="0">
                <a:latin typeface="Arial"/>
                <a:cs typeface="Arial"/>
              </a:rPr>
              <a:t>can be made, as needed. </a:t>
            </a:r>
            <a:r>
              <a:rPr sz="1800" spc="-5" dirty="0">
                <a:latin typeface="Arial"/>
                <a:cs typeface="Arial"/>
              </a:rPr>
              <a:t>Compatibility </a:t>
            </a:r>
            <a:r>
              <a:rPr sz="1800" dirty="0">
                <a:latin typeface="Arial"/>
                <a:cs typeface="Arial"/>
              </a:rPr>
              <a:t>of </a:t>
            </a:r>
            <a:r>
              <a:rPr sz="1800" spc="-5" dirty="0">
                <a:latin typeface="Arial"/>
                <a:cs typeface="Arial"/>
              </a:rPr>
              <a:t>the thermal-hydraulic </a:t>
            </a:r>
            <a:r>
              <a:rPr sz="1800" dirty="0">
                <a:latin typeface="Arial"/>
                <a:cs typeface="Arial"/>
              </a:rPr>
              <a:t>model </a:t>
            </a:r>
            <a:r>
              <a:rPr sz="1800" spc="-5" dirty="0">
                <a:latin typeface="Arial"/>
                <a:cs typeface="Arial"/>
              </a:rPr>
              <a:t>with canister conditions, whether linked to </a:t>
            </a:r>
            <a:r>
              <a:rPr sz="1800" dirty="0">
                <a:latin typeface="Arial"/>
                <a:cs typeface="Arial"/>
              </a:rPr>
              <a:t>an </a:t>
            </a:r>
            <a:r>
              <a:rPr sz="1800" spc="-5" dirty="0">
                <a:latin typeface="Arial"/>
                <a:cs typeface="Arial"/>
              </a:rPr>
              <a:t>external thermal-hydraulic </a:t>
            </a:r>
            <a:r>
              <a:rPr sz="1800" dirty="0">
                <a:latin typeface="Arial"/>
                <a:cs typeface="Arial"/>
              </a:rPr>
              <a:t>code or </a:t>
            </a:r>
            <a:r>
              <a:rPr sz="1800" spc="-5" dirty="0">
                <a:latin typeface="Arial"/>
                <a:cs typeface="Arial"/>
              </a:rPr>
              <a:t>to </a:t>
            </a:r>
            <a:r>
              <a:rPr sz="1800" dirty="0">
                <a:latin typeface="Arial"/>
                <a:cs typeface="Arial"/>
              </a:rPr>
              <a:t>an </a:t>
            </a:r>
            <a:r>
              <a:rPr sz="1800" spc="-5" dirty="0">
                <a:latin typeface="Arial"/>
                <a:cs typeface="Arial"/>
              </a:rPr>
              <a:t>internal </a:t>
            </a:r>
            <a:r>
              <a:rPr sz="1800" dirty="0">
                <a:latin typeface="Arial"/>
                <a:cs typeface="Arial"/>
              </a:rPr>
              <a:t>model, </a:t>
            </a:r>
            <a:r>
              <a:rPr lang="en-US" sz="1800" dirty="0">
                <a:latin typeface="Arial"/>
                <a:cs typeface="Arial"/>
              </a:rPr>
              <a:t>needs</a:t>
            </a:r>
            <a:r>
              <a:rPr sz="1800" dirty="0">
                <a:latin typeface="Arial"/>
                <a:cs typeface="Arial"/>
              </a:rPr>
              <a:t> </a:t>
            </a:r>
            <a:r>
              <a:rPr lang="en-US" sz="1800" dirty="0">
                <a:latin typeface="Arial"/>
                <a:cs typeface="Arial"/>
              </a:rPr>
              <a:t>to </a:t>
            </a:r>
            <a:r>
              <a:rPr sz="1800" dirty="0">
                <a:latin typeface="Arial"/>
                <a:cs typeface="Arial"/>
              </a:rPr>
              <a:t>be </a:t>
            </a:r>
            <a:r>
              <a:rPr sz="1800" spc="-5" dirty="0">
                <a:latin typeface="Arial"/>
                <a:cs typeface="Arial"/>
              </a:rPr>
              <a:t>factored into the selection decision, recognizing that thermal-hydraulic predictions </a:t>
            </a:r>
            <a:r>
              <a:rPr sz="1800" dirty="0">
                <a:latin typeface="Arial"/>
                <a:cs typeface="Arial"/>
              </a:rPr>
              <a:t>will not only be </a:t>
            </a:r>
            <a:r>
              <a:rPr sz="1800" spc="-5" dirty="0">
                <a:latin typeface="Arial"/>
                <a:cs typeface="Arial"/>
              </a:rPr>
              <a:t>used to assess feedback </a:t>
            </a:r>
            <a:r>
              <a:rPr lang="en-US" sz="1800" spc="-5" dirty="0">
                <a:latin typeface="Arial"/>
                <a:cs typeface="Arial"/>
              </a:rPr>
              <a:t>effects </a:t>
            </a:r>
            <a:r>
              <a:rPr sz="1800" dirty="0">
                <a:latin typeface="Arial"/>
                <a:cs typeface="Arial"/>
              </a:rPr>
              <a:t>on </a:t>
            </a:r>
            <a:r>
              <a:rPr sz="1800" spc="-5" dirty="0">
                <a:latin typeface="Arial"/>
                <a:cs typeface="Arial"/>
              </a:rPr>
              <a:t>neutronics, </a:t>
            </a:r>
            <a:r>
              <a:rPr sz="1800" dirty="0">
                <a:latin typeface="Arial"/>
                <a:cs typeface="Arial"/>
              </a:rPr>
              <a:t>but </a:t>
            </a:r>
            <a:r>
              <a:rPr sz="1800" spc="-5" dirty="0">
                <a:latin typeface="Arial"/>
                <a:cs typeface="Arial"/>
              </a:rPr>
              <a:t>possibly also to </a:t>
            </a:r>
            <a:r>
              <a:rPr sz="1800" dirty="0">
                <a:latin typeface="Arial"/>
                <a:cs typeface="Arial"/>
              </a:rPr>
              <a:t>support </a:t>
            </a:r>
            <a:r>
              <a:rPr sz="1800" spc="-5" dirty="0">
                <a:latin typeface="Arial"/>
                <a:cs typeface="Arial"/>
              </a:rPr>
              <a:t>canister </a:t>
            </a:r>
            <a:r>
              <a:rPr sz="1800" dirty="0">
                <a:latin typeface="Arial"/>
                <a:cs typeface="Arial"/>
              </a:rPr>
              <a:t>damage</a:t>
            </a:r>
            <a:r>
              <a:rPr sz="1800" spc="-35" dirty="0">
                <a:latin typeface="Arial"/>
                <a:cs typeface="Arial"/>
              </a:rPr>
              <a:t> </a:t>
            </a:r>
            <a:r>
              <a:rPr sz="1800" spc="-5" dirty="0">
                <a:latin typeface="Arial"/>
                <a:cs typeface="Arial"/>
              </a:rPr>
              <a:t>assessments.</a:t>
            </a:r>
            <a:endParaRPr sz="1800" dirty="0">
              <a:latin typeface="Arial"/>
              <a:cs typeface="Arial"/>
            </a:endParaRPr>
          </a:p>
          <a:p>
            <a:pPr marL="353695" marR="5080" indent="-341630">
              <a:lnSpc>
                <a:spcPct val="100000"/>
              </a:lnSpc>
              <a:spcBef>
                <a:spcPts val="1200"/>
              </a:spcBef>
              <a:buAutoNum type="alphaLcPeriod" startAt="3"/>
              <a:tabLst>
                <a:tab pos="353695" algn="l"/>
                <a:tab pos="354330" algn="l"/>
              </a:tabLst>
            </a:pPr>
            <a:r>
              <a:rPr sz="1800" spc="-5" dirty="0">
                <a:latin typeface="Arial"/>
                <a:cs typeface="Arial"/>
              </a:rPr>
              <a:t>If </a:t>
            </a:r>
            <a:r>
              <a:rPr sz="1800" dirty="0">
                <a:latin typeface="Arial"/>
                <a:cs typeface="Arial"/>
              </a:rPr>
              <a:t>group </a:t>
            </a:r>
            <a:r>
              <a:rPr sz="1800" spc="-5" dirty="0">
                <a:latin typeface="Arial"/>
                <a:cs typeface="Arial"/>
              </a:rPr>
              <a:t>cross-sections </a:t>
            </a:r>
            <a:r>
              <a:rPr sz="1800" dirty="0">
                <a:latin typeface="Arial"/>
                <a:cs typeface="Arial"/>
              </a:rPr>
              <a:t>and </a:t>
            </a:r>
            <a:r>
              <a:rPr sz="1800" spc="-5" dirty="0">
                <a:latin typeface="Arial"/>
                <a:cs typeface="Arial"/>
              </a:rPr>
              <a:t>spatially homogenized neutronic parameters </a:t>
            </a:r>
            <a:r>
              <a:rPr sz="1800" dirty="0">
                <a:latin typeface="Arial"/>
                <a:cs typeface="Arial"/>
              </a:rPr>
              <a:t>are required,  </a:t>
            </a:r>
            <a:r>
              <a:rPr sz="1800" spc="-5" dirty="0">
                <a:latin typeface="Arial"/>
                <a:cs typeface="Arial"/>
              </a:rPr>
              <a:t>consideration </a:t>
            </a:r>
            <a:r>
              <a:rPr lang="en-US" sz="1800" spc="-5" dirty="0">
                <a:latin typeface="Arial"/>
                <a:cs typeface="Arial"/>
              </a:rPr>
              <a:t>needs to</a:t>
            </a:r>
            <a:r>
              <a:rPr sz="1800" dirty="0">
                <a:latin typeface="Arial"/>
                <a:cs typeface="Arial"/>
              </a:rPr>
              <a:t> be </a:t>
            </a:r>
            <a:r>
              <a:rPr sz="1800" spc="-5" dirty="0">
                <a:latin typeface="Arial"/>
                <a:cs typeface="Arial"/>
              </a:rPr>
              <a:t>given to generating these parameters utilizing </a:t>
            </a:r>
            <a:r>
              <a:rPr sz="1800" dirty="0">
                <a:latin typeface="Arial"/>
                <a:cs typeface="Arial"/>
              </a:rPr>
              <a:t>a </a:t>
            </a:r>
            <a:r>
              <a:rPr sz="1800" spc="-5" dirty="0">
                <a:latin typeface="Arial"/>
                <a:cs typeface="Arial"/>
              </a:rPr>
              <a:t>continuous </a:t>
            </a:r>
            <a:r>
              <a:rPr sz="1800" dirty="0">
                <a:latin typeface="Arial"/>
                <a:cs typeface="Arial"/>
              </a:rPr>
              <a:t>energy </a:t>
            </a:r>
            <a:r>
              <a:rPr sz="1800" spc="-5" dirty="0">
                <a:latin typeface="Arial"/>
                <a:cs typeface="Arial"/>
              </a:rPr>
              <a:t>Monte Carlo-based </a:t>
            </a:r>
            <a:r>
              <a:rPr sz="1800" dirty="0">
                <a:latin typeface="Arial"/>
                <a:cs typeface="Arial"/>
              </a:rPr>
              <a:t>model of </a:t>
            </a:r>
            <a:r>
              <a:rPr sz="1800" spc="-5" dirty="0">
                <a:latin typeface="Arial"/>
                <a:cs typeface="Arial"/>
              </a:rPr>
              <a:t>each </a:t>
            </a:r>
            <a:r>
              <a:rPr sz="1800" dirty="0">
                <a:latin typeface="Arial"/>
                <a:cs typeface="Arial"/>
              </a:rPr>
              <a:t>loaded </a:t>
            </a:r>
            <a:r>
              <a:rPr sz="1800" spc="-5" dirty="0">
                <a:latin typeface="Arial"/>
                <a:cs typeface="Arial"/>
              </a:rPr>
              <a:t>canister (i.e., with the SNF </a:t>
            </a:r>
            <a:r>
              <a:rPr sz="1800" dirty="0">
                <a:latin typeface="Arial"/>
                <a:cs typeface="Arial"/>
              </a:rPr>
              <a:t>loaded in </a:t>
            </a:r>
            <a:r>
              <a:rPr sz="1800" spc="-5" dirty="0">
                <a:latin typeface="Arial"/>
                <a:cs typeface="Arial"/>
              </a:rPr>
              <a:t>the fuel basket). If this generation approach </a:t>
            </a:r>
            <a:r>
              <a:rPr sz="1800" dirty="0">
                <a:latin typeface="Arial"/>
                <a:cs typeface="Arial"/>
              </a:rPr>
              <a:t>is </a:t>
            </a:r>
            <a:r>
              <a:rPr sz="1800" spc="-5" dirty="0">
                <a:latin typeface="Arial"/>
                <a:cs typeface="Arial"/>
              </a:rPr>
              <a:t>to </a:t>
            </a:r>
            <a:r>
              <a:rPr sz="1800" dirty="0">
                <a:latin typeface="Arial"/>
                <a:cs typeface="Arial"/>
              </a:rPr>
              <a:t>be pursued, </a:t>
            </a:r>
            <a:r>
              <a:rPr sz="1800" spc="-5" dirty="0">
                <a:latin typeface="Arial"/>
                <a:cs typeface="Arial"/>
              </a:rPr>
              <a:t>the Monte </a:t>
            </a:r>
            <a:r>
              <a:rPr sz="1800" dirty="0">
                <a:latin typeface="Arial"/>
                <a:cs typeface="Arial"/>
              </a:rPr>
              <a:t>Carlo code </a:t>
            </a:r>
            <a:r>
              <a:rPr lang="en-US" sz="1800" dirty="0">
                <a:latin typeface="Arial"/>
                <a:cs typeface="Arial"/>
              </a:rPr>
              <a:t>needs to</a:t>
            </a:r>
            <a:r>
              <a:rPr sz="1800" dirty="0">
                <a:latin typeface="Arial"/>
                <a:cs typeface="Arial"/>
              </a:rPr>
              <a:t> be </a:t>
            </a:r>
            <a:r>
              <a:rPr sz="1800" spc="-5" dirty="0">
                <a:latin typeface="Arial"/>
                <a:cs typeface="Arial"/>
              </a:rPr>
              <a:t>the </a:t>
            </a:r>
            <a:r>
              <a:rPr sz="1800" dirty="0">
                <a:latin typeface="Arial"/>
                <a:cs typeface="Arial"/>
              </a:rPr>
              <a:t>same as </a:t>
            </a:r>
            <a:r>
              <a:rPr sz="1800" spc="-5" dirty="0">
                <a:latin typeface="Arial"/>
                <a:cs typeface="Arial"/>
              </a:rPr>
              <a:t>that used to complete the steady-state criticality analysis.</a:t>
            </a:r>
            <a:endParaRPr sz="1800" dirty="0">
              <a:latin typeface="Arial"/>
              <a:cs typeface="Arial"/>
            </a:endParaRPr>
          </a:p>
          <a:p>
            <a:pPr marL="353695" marR="145415" indent="-341630">
              <a:lnSpc>
                <a:spcPct val="100000"/>
              </a:lnSpc>
              <a:spcBef>
                <a:spcPts val="1200"/>
              </a:spcBef>
              <a:buAutoNum type="alphaLcPeriod" startAt="3"/>
              <a:tabLst>
                <a:tab pos="353695" algn="l"/>
                <a:tab pos="354330" algn="l"/>
              </a:tabLst>
            </a:pPr>
            <a:r>
              <a:rPr sz="1800" spc="-5" dirty="0">
                <a:latin typeface="Arial"/>
                <a:cs typeface="Arial"/>
              </a:rPr>
              <a:t>If </a:t>
            </a:r>
            <a:r>
              <a:rPr sz="1800" dirty="0">
                <a:latin typeface="Arial"/>
                <a:cs typeface="Arial"/>
              </a:rPr>
              <a:t>a </a:t>
            </a:r>
            <a:r>
              <a:rPr sz="1800" spc="-5" dirty="0">
                <a:latin typeface="Arial"/>
                <a:cs typeface="Arial"/>
              </a:rPr>
              <a:t>deterministic </a:t>
            </a:r>
            <a:r>
              <a:rPr sz="1800" dirty="0">
                <a:latin typeface="Arial"/>
                <a:cs typeface="Arial"/>
              </a:rPr>
              <a:t>modeling </a:t>
            </a:r>
            <a:r>
              <a:rPr sz="1800" spc="-5" dirty="0">
                <a:latin typeface="Arial"/>
                <a:cs typeface="Arial"/>
              </a:rPr>
              <a:t>approach </a:t>
            </a:r>
            <a:r>
              <a:rPr sz="1800" dirty="0">
                <a:latin typeface="Arial"/>
                <a:cs typeface="Arial"/>
              </a:rPr>
              <a:t>is </a:t>
            </a:r>
            <a:r>
              <a:rPr sz="1800" spc="-5" dirty="0">
                <a:latin typeface="Arial"/>
                <a:cs typeface="Arial"/>
              </a:rPr>
              <a:t>selected, </a:t>
            </a:r>
            <a:r>
              <a:rPr lang="en-US" sz="1800" spc="-5" dirty="0">
                <a:latin typeface="Arial"/>
                <a:cs typeface="Arial"/>
              </a:rPr>
              <a:t>it can be </a:t>
            </a:r>
            <a:r>
              <a:rPr sz="1800" spc="-5" dirty="0">
                <a:latin typeface="Arial"/>
                <a:cs typeface="Arial"/>
              </a:rPr>
              <a:t>verifi</a:t>
            </a:r>
            <a:r>
              <a:rPr lang="en-US" sz="1800" spc="-5" dirty="0">
                <a:latin typeface="Arial"/>
                <a:cs typeface="Arial"/>
              </a:rPr>
              <a:t>ed </a:t>
            </a:r>
            <a:r>
              <a:rPr sz="1800" dirty="0">
                <a:latin typeface="Arial"/>
                <a:cs typeface="Arial"/>
              </a:rPr>
              <a:t>by </a:t>
            </a:r>
            <a:r>
              <a:rPr sz="1800" spc="-5" dirty="0">
                <a:latin typeface="Arial"/>
                <a:cs typeface="Arial"/>
              </a:rPr>
              <a:t>comparison with Monte </a:t>
            </a:r>
            <a:r>
              <a:rPr sz="1800" dirty="0">
                <a:latin typeface="Arial"/>
                <a:cs typeface="Arial"/>
              </a:rPr>
              <a:t>Carlo </a:t>
            </a:r>
            <a:r>
              <a:rPr sz="1800" spc="-5" dirty="0">
                <a:latin typeface="Arial"/>
                <a:cs typeface="Arial"/>
              </a:rPr>
              <a:t>predictions </a:t>
            </a:r>
            <a:r>
              <a:rPr sz="1800" dirty="0">
                <a:latin typeface="Arial"/>
                <a:cs typeface="Arial"/>
              </a:rPr>
              <a:t>of </a:t>
            </a:r>
            <a:r>
              <a:rPr sz="1800" spc="-5" dirty="0">
                <a:latin typeface="Arial"/>
                <a:cs typeface="Arial"/>
              </a:rPr>
              <a:t>reactivity </a:t>
            </a:r>
            <a:r>
              <a:rPr sz="1800" dirty="0">
                <a:latin typeface="Arial"/>
                <a:cs typeface="Arial"/>
              </a:rPr>
              <a:t>and power </a:t>
            </a:r>
            <a:r>
              <a:rPr sz="1800" spc="-5" dirty="0">
                <a:latin typeface="Arial"/>
                <a:cs typeface="Arial"/>
              </a:rPr>
              <a:t>distribution </a:t>
            </a:r>
            <a:r>
              <a:rPr sz="1800" dirty="0">
                <a:latin typeface="Arial"/>
                <a:cs typeface="Arial"/>
              </a:rPr>
              <a:t>at </a:t>
            </a:r>
            <a:r>
              <a:rPr sz="1800" spc="-5" dirty="0">
                <a:latin typeface="Arial"/>
                <a:cs typeface="Arial"/>
              </a:rPr>
              <a:t>steady-state conditions for </a:t>
            </a:r>
            <a:r>
              <a:rPr sz="1800" dirty="0">
                <a:latin typeface="Arial"/>
                <a:cs typeface="Arial"/>
              </a:rPr>
              <a:t>a range of </a:t>
            </a:r>
            <a:r>
              <a:rPr lang="en-US" sz="1800" dirty="0">
                <a:latin typeface="Arial"/>
                <a:cs typeface="Arial"/>
              </a:rPr>
              <a:t>thermal-hydraulic and reactivity control conditions </a:t>
            </a:r>
            <a:r>
              <a:rPr sz="1800" spc="-5" dirty="0">
                <a:latin typeface="Arial"/>
                <a:cs typeface="Arial"/>
              </a:rPr>
              <a:t>representative transient</a:t>
            </a:r>
            <a:r>
              <a:rPr sz="1800" spc="-15" dirty="0">
                <a:latin typeface="Arial"/>
                <a:cs typeface="Arial"/>
              </a:rPr>
              <a:t> </a:t>
            </a:r>
            <a:r>
              <a:rPr sz="1800" spc="-5" dirty="0">
                <a:latin typeface="Arial"/>
                <a:cs typeface="Arial"/>
              </a:rPr>
              <a:t>conditions.</a:t>
            </a:r>
            <a:endParaRPr sz="1800" dirty="0">
              <a:latin typeface="Arial"/>
              <a:cs typeface="Arial"/>
            </a:endParaRPr>
          </a:p>
        </p:txBody>
      </p:sp>
      <p:sp>
        <p:nvSpPr>
          <p:cNvPr id="8" name="object 5">
            <a:extLst>
              <a:ext uri="{FF2B5EF4-FFF2-40B4-BE49-F238E27FC236}">
                <a16:creationId xmlns:a16="http://schemas.microsoft.com/office/drawing/2014/main" id="{33FD64F7-5724-C432-6A30-68E391EBB682}"/>
              </a:ext>
            </a:extLst>
          </p:cNvPr>
          <p:cNvSpPr txBox="1">
            <a:spLocks noGrp="1"/>
          </p:cNvSpPr>
          <p:nvPr>
            <p:ph type="ftr" sz="quarter" idx="5"/>
          </p:nvPr>
        </p:nvSpPr>
        <p:spPr>
          <a:xfrm>
            <a:off x="1442491" y="6377294"/>
            <a:ext cx="2668270" cy="154529"/>
          </a:xfrm>
          <a:prstGeom prst="rect">
            <a:avLst/>
          </a:prstGeom>
        </p:spPr>
        <p:txBody>
          <a:bodyPr vert="horz" wrap="square" lIns="0" tIns="635" rIns="0" bIns="0" rtlCol="0">
            <a:spAutoFit/>
          </a:bodyPr>
          <a:lstStyle/>
          <a:p>
            <a:pPr marL="282575">
              <a:lnSpc>
                <a:spcPct val="100000"/>
              </a:lnSpc>
            </a:pPr>
            <a:r>
              <a:rPr lang="en-US" b="0" spc="-5" dirty="0">
                <a:latin typeface="Arial"/>
                <a:cs typeface="Arial"/>
              </a:rPr>
              <a:t>June 6,</a:t>
            </a:r>
            <a:r>
              <a:rPr lang="en-US" b="0" dirty="0">
                <a:latin typeface="Arial"/>
                <a:cs typeface="Arial"/>
              </a:rPr>
              <a:t> </a:t>
            </a:r>
            <a:r>
              <a:rPr lang="en-US" b="0" spc="-5" dirty="0">
                <a:latin typeface="Arial"/>
                <a:cs typeface="Arial"/>
              </a:rPr>
              <a:t>2024</a:t>
            </a:r>
            <a:endParaRPr lang="en-US" dirty="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1385" y="313818"/>
            <a:ext cx="7757795" cy="513080"/>
          </a:xfrm>
          <a:prstGeom prst="rect">
            <a:avLst/>
          </a:prstGeom>
        </p:spPr>
        <p:txBody>
          <a:bodyPr vert="horz" wrap="square" lIns="0" tIns="12065" rIns="0" bIns="0" rtlCol="0">
            <a:spAutoFit/>
          </a:bodyPr>
          <a:lstStyle/>
          <a:p>
            <a:pPr marL="12700">
              <a:lnSpc>
                <a:spcPct val="100000"/>
              </a:lnSpc>
              <a:spcBef>
                <a:spcPts val="95"/>
              </a:spcBef>
            </a:pPr>
            <a:r>
              <a:rPr spc="-5" dirty="0"/>
              <a:t>Finding 2b Detailed Comments</a:t>
            </a:r>
            <a:r>
              <a:rPr spc="-85" dirty="0"/>
              <a:t> </a:t>
            </a:r>
            <a:r>
              <a:rPr spc="-5" dirty="0"/>
              <a:t>(Cont.)</a:t>
            </a:r>
          </a:p>
        </p:txBody>
      </p:sp>
      <p:sp>
        <p:nvSpPr>
          <p:cNvPr id="4" name="object 4"/>
          <p:cNvSpPr txBox="1"/>
          <p:nvPr/>
        </p:nvSpPr>
        <p:spPr>
          <a:xfrm>
            <a:off x="10370962" y="6170476"/>
            <a:ext cx="712470" cy="340995"/>
          </a:xfrm>
          <a:prstGeom prst="rect">
            <a:avLst/>
          </a:prstGeom>
        </p:spPr>
        <p:txBody>
          <a:bodyPr vert="horz" wrap="square" lIns="0" tIns="0" rIns="0" bIns="0" rtlCol="0">
            <a:spAutoFit/>
          </a:bodyPr>
          <a:lstStyle/>
          <a:p>
            <a:pPr marL="26034">
              <a:lnSpc>
                <a:spcPts val="1630"/>
              </a:lnSpc>
            </a:pPr>
            <a:r>
              <a:rPr sz="1400" b="1" i="1" spc="-10" dirty="0">
                <a:latin typeface="Arial"/>
                <a:cs typeface="Arial"/>
              </a:rPr>
              <a:t>NWTRB</a:t>
            </a:r>
            <a:endParaRPr sz="1400" dirty="0">
              <a:latin typeface="Arial"/>
              <a:cs typeface="Arial"/>
            </a:endParaRPr>
          </a:p>
          <a:p>
            <a:pPr marL="12700">
              <a:lnSpc>
                <a:spcPts val="944"/>
              </a:lnSpc>
            </a:pPr>
            <a:r>
              <a:rPr sz="800" spc="-5" dirty="0">
                <a:solidFill>
                  <a:srgbClr val="3333CC"/>
                </a:solidFill>
                <a:latin typeface="Arial"/>
                <a:cs typeface="Arial"/>
                <a:hlinkClick r:id="rId2"/>
              </a:rPr>
              <a:t>www.nwtrb.gov</a:t>
            </a:r>
            <a:endParaRPr sz="800" dirty="0">
              <a:latin typeface="Arial"/>
              <a:cs typeface="Arial"/>
            </a:endParaRPr>
          </a:p>
        </p:txBody>
      </p:sp>
      <p:sp>
        <p:nvSpPr>
          <p:cNvPr id="5" name="object 5"/>
          <p:cNvSpPr txBox="1">
            <a:spLocks noGrp="1"/>
          </p:cNvSpPr>
          <p:nvPr>
            <p:ph type="ftr" sz="quarter" idx="5"/>
          </p:nvPr>
        </p:nvSpPr>
        <p:spPr>
          <a:xfrm>
            <a:off x="1442491" y="6377294"/>
            <a:ext cx="2668270" cy="154529"/>
          </a:xfrm>
          <a:prstGeom prst="rect">
            <a:avLst/>
          </a:prstGeom>
        </p:spPr>
        <p:txBody>
          <a:bodyPr vert="horz" wrap="square" lIns="0" tIns="635" rIns="0" bIns="0" rtlCol="0">
            <a:spAutoFit/>
          </a:bodyPr>
          <a:lstStyle/>
          <a:p>
            <a:pPr marL="282575">
              <a:lnSpc>
                <a:spcPct val="100000"/>
              </a:lnSpc>
            </a:pPr>
            <a:r>
              <a:rPr lang="en-US" b="0" spc="-5" dirty="0">
                <a:latin typeface="Arial"/>
                <a:cs typeface="Arial"/>
              </a:rPr>
              <a:t>June 6,</a:t>
            </a:r>
            <a:r>
              <a:rPr lang="en-US" b="0" dirty="0">
                <a:latin typeface="Arial"/>
                <a:cs typeface="Arial"/>
              </a:rPr>
              <a:t> </a:t>
            </a:r>
            <a:r>
              <a:rPr lang="en-US" b="0" spc="-5" dirty="0">
                <a:latin typeface="Arial"/>
                <a:cs typeface="Arial"/>
              </a:rPr>
              <a:t>2024</a:t>
            </a:r>
            <a:endParaRPr lang="en-US" dirty="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23</a:t>
            </a:fld>
            <a:endParaRPr dirty="0"/>
          </a:p>
        </p:txBody>
      </p:sp>
      <p:sp>
        <p:nvSpPr>
          <p:cNvPr id="3" name="object 3"/>
          <p:cNvSpPr txBox="1"/>
          <p:nvPr/>
        </p:nvSpPr>
        <p:spPr>
          <a:xfrm>
            <a:off x="892174" y="1143000"/>
            <a:ext cx="10309226" cy="4034438"/>
          </a:xfrm>
          <a:prstGeom prst="rect">
            <a:avLst/>
          </a:prstGeom>
        </p:spPr>
        <p:txBody>
          <a:bodyPr vert="horz" wrap="square" lIns="0" tIns="12700" rIns="0" bIns="0" rtlCol="0">
            <a:spAutoFit/>
          </a:bodyPr>
          <a:lstStyle/>
          <a:p>
            <a:pPr marL="695325" marR="5080" indent="-341630">
              <a:lnSpc>
                <a:spcPct val="100000"/>
              </a:lnSpc>
              <a:spcBef>
                <a:spcPts val="100"/>
              </a:spcBef>
              <a:buAutoNum type="alphaLcPeriod" startAt="6"/>
              <a:tabLst>
                <a:tab pos="695325" algn="l"/>
                <a:tab pos="695960" algn="l"/>
              </a:tabLst>
            </a:pPr>
            <a:r>
              <a:rPr sz="1800" spc="-5" dirty="0">
                <a:latin typeface="Arial"/>
                <a:cs typeface="Arial"/>
              </a:rPr>
              <a:t>An assessment </a:t>
            </a:r>
            <a:r>
              <a:rPr lang="en-US" sz="1800" spc="-5" dirty="0">
                <a:latin typeface="Arial"/>
                <a:cs typeface="Arial"/>
              </a:rPr>
              <a:t>is needed </a:t>
            </a:r>
            <a:r>
              <a:rPr sz="1800" dirty="0">
                <a:latin typeface="Arial"/>
                <a:cs typeface="Arial"/>
              </a:rPr>
              <a:t>of </a:t>
            </a:r>
            <a:r>
              <a:rPr sz="1800" spc="-5" dirty="0">
                <a:latin typeface="Arial"/>
                <a:cs typeface="Arial"/>
              </a:rPr>
              <a:t>whether fuel failure </a:t>
            </a:r>
            <a:r>
              <a:rPr sz="1800" dirty="0">
                <a:latin typeface="Arial"/>
                <a:cs typeface="Arial"/>
              </a:rPr>
              <a:t>during </a:t>
            </a:r>
            <a:r>
              <a:rPr sz="1800" spc="-5" dirty="0">
                <a:latin typeface="Arial"/>
                <a:cs typeface="Arial"/>
              </a:rPr>
              <a:t>the transient </a:t>
            </a:r>
            <a:r>
              <a:rPr lang="en-US" sz="1800" spc="-5" dirty="0">
                <a:latin typeface="Arial"/>
                <a:cs typeface="Arial"/>
              </a:rPr>
              <a:t>criticality event </a:t>
            </a:r>
            <a:r>
              <a:rPr sz="1800" dirty="0">
                <a:latin typeface="Arial"/>
                <a:cs typeface="Arial"/>
              </a:rPr>
              <a:t>is a </a:t>
            </a:r>
            <a:r>
              <a:rPr sz="1800" spc="-5" dirty="0">
                <a:latin typeface="Arial"/>
                <a:cs typeface="Arial"/>
              </a:rPr>
              <a:t>relevant concern</a:t>
            </a:r>
            <a:r>
              <a:rPr lang="en-US" sz="1800" spc="-5" dirty="0">
                <a:latin typeface="Arial"/>
                <a:cs typeface="Arial"/>
              </a:rPr>
              <a:t>. I</a:t>
            </a:r>
            <a:r>
              <a:rPr sz="1800" dirty="0">
                <a:latin typeface="Arial"/>
                <a:cs typeface="Arial"/>
              </a:rPr>
              <a:t>f </a:t>
            </a:r>
            <a:r>
              <a:rPr sz="1800" spc="-5" dirty="0">
                <a:latin typeface="Arial"/>
                <a:cs typeface="Arial"/>
              </a:rPr>
              <a:t>fuel failure </a:t>
            </a:r>
            <a:r>
              <a:rPr sz="1800" dirty="0">
                <a:latin typeface="Arial"/>
                <a:cs typeface="Arial"/>
              </a:rPr>
              <a:t>is </a:t>
            </a:r>
            <a:r>
              <a:rPr sz="1800" spc="-5" dirty="0">
                <a:latin typeface="Arial"/>
                <a:cs typeface="Arial"/>
              </a:rPr>
              <a:t>relevant, </a:t>
            </a:r>
            <a:r>
              <a:rPr sz="1800" dirty="0">
                <a:latin typeface="Arial"/>
                <a:cs typeface="Arial"/>
              </a:rPr>
              <a:t>modes of </a:t>
            </a:r>
            <a:r>
              <a:rPr sz="1800" spc="-5" dirty="0">
                <a:latin typeface="Arial"/>
                <a:cs typeface="Arial"/>
              </a:rPr>
              <a:t>fuel failure other than fuel melt, which  </a:t>
            </a:r>
            <a:r>
              <a:rPr sz="1800" dirty="0">
                <a:latin typeface="Arial"/>
                <a:cs typeface="Arial"/>
              </a:rPr>
              <a:t>has already been </a:t>
            </a:r>
            <a:r>
              <a:rPr sz="1800" spc="-5" dirty="0">
                <a:latin typeface="Arial"/>
                <a:cs typeface="Arial"/>
              </a:rPr>
              <a:t>identified for reactivity</a:t>
            </a:r>
            <a:r>
              <a:rPr lang="en-US" sz="1800" spc="-5" dirty="0">
                <a:latin typeface="Arial"/>
                <a:cs typeface="Arial"/>
              </a:rPr>
              <a:t>-</a:t>
            </a:r>
            <a:r>
              <a:rPr sz="1800" spc="-5" dirty="0">
                <a:latin typeface="Arial"/>
                <a:cs typeface="Arial"/>
              </a:rPr>
              <a:t>induced accidents, </a:t>
            </a:r>
            <a:r>
              <a:rPr lang="en-US" sz="1800" dirty="0">
                <a:latin typeface="Arial"/>
                <a:cs typeface="Arial"/>
              </a:rPr>
              <a:t>can</a:t>
            </a:r>
            <a:r>
              <a:rPr sz="1800" dirty="0">
                <a:latin typeface="Arial"/>
                <a:cs typeface="Arial"/>
              </a:rPr>
              <a:t> be </a:t>
            </a:r>
            <a:r>
              <a:rPr sz="1800" spc="-5" dirty="0">
                <a:latin typeface="Arial"/>
                <a:cs typeface="Arial"/>
              </a:rPr>
              <a:t>examined for  relevance to </a:t>
            </a:r>
            <a:r>
              <a:rPr sz="1800" dirty="0">
                <a:latin typeface="Arial"/>
                <a:cs typeface="Arial"/>
              </a:rPr>
              <a:t>a </a:t>
            </a:r>
            <a:r>
              <a:rPr sz="1800" spc="-5" dirty="0">
                <a:latin typeface="Arial"/>
                <a:cs typeface="Arial"/>
              </a:rPr>
              <a:t>repository</a:t>
            </a:r>
            <a:r>
              <a:rPr sz="1800" spc="-15" dirty="0">
                <a:latin typeface="Arial"/>
                <a:cs typeface="Arial"/>
              </a:rPr>
              <a:t> </a:t>
            </a:r>
            <a:r>
              <a:rPr sz="1800" spc="-5" dirty="0">
                <a:latin typeface="Arial"/>
                <a:cs typeface="Arial"/>
              </a:rPr>
              <a:t>setting.</a:t>
            </a:r>
            <a:endParaRPr sz="1800" dirty="0">
              <a:latin typeface="Arial"/>
              <a:cs typeface="Arial"/>
            </a:endParaRPr>
          </a:p>
          <a:p>
            <a:pPr marL="695325" marR="93345" indent="-341630">
              <a:lnSpc>
                <a:spcPct val="100000"/>
              </a:lnSpc>
              <a:spcBef>
                <a:spcPts val="1200"/>
              </a:spcBef>
              <a:buAutoNum type="alphaLcPeriod" startAt="6"/>
              <a:tabLst>
                <a:tab pos="695325" algn="l"/>
                <a:tab pos="695960" algn="l"/>
              </a:tabLst>
            </a:pPr>
            <a:r>
              <a:rPr lang="en-US" sz="1800" spc="-5" dirty="0">
                <a:latin typeface="Arial"/>
                <a:cs typeface="Arial"/>
              </a:rPr>
              <a:t>There is a need to define t</a:t>
            </a:r>
            <a:r>
              <a:rPr sz="1800" spc="-5" dirty="0">
                <a:latin typeface="Arial"/>
                <a:cs typeface="Arial"/>
              </a:rPr>
              <a:t>he sequence </a:t>
            </a:r>
            <a:r>
              <a:rPr sz="1800" dirty="0">
                <a:latin typeface="Arial"/>
                <a:cs typeface="Arial"/>
              </a:rPr>
              <a:t>of </a:t>
            </a:r>
            <a:r>
              <a:rPr sz="1800" spc="-5" dirty="0">
                <a:latin typeface="Arial"/>
                <a:cs typeface="Arial"/>
              </a:rPr>
              <a:t>possible events </a:t>
            </a:r>
            <a:r>
              <a:rPr sz="1800" dirty="0">
                <a:latin typeface="Arial"/>
                <a:cs typeface="Arial"/>
              </a:rPr>
              <a:t>leading </a:t>
            </a:r>
            <a:r>
              <a:rPr sz="1800" spc="-5" dirty="0">
                <a:latin typeface="Arial"/>
                <a:cs typeface="Arial"/>
              </a:rPr>
              <a:t>to </a:t>
            </a:r>
            <a:r>
              <a:rPr sz="1800" dirty="0">
                <a:latin typeface="Arial"/>
                <a:cs typeface="Arial"/>
              </a:rPr>
              <a:t>prompt </a:t>
            </a:r>
            <a:r>
              <a:rPr sz="1800" spc="-5" dirty="0">
                <a:latin typeface="Arial"/>
                <a:cs typeface="Arial"/>
              </a:rPr>
              <a:t>criticality such that  they </a:t>
            </a:r>
            <a:r>
              <a:rPr sz="1800" dirty="0">
                <a:latin typeface="Arial"/>
                <a:cs typeface="Arial"/>
              </a:rPr>
              <a:t>are </a:t>
            </a:r>
            <a:r>
              <a:rPr sz="1800" spc="-5" dirty="0">
                <a:latin typeface="Arial"/>
                <a:cs typeface="Arial"/>
              </a:rPr>
              <a:t>both realistic </a:t>
            </a:r>
            <a:r>
              <a:rPr sz="1800" dirty="0">
                <a:latin typeface="Arial"/>
                <a:cs typeface="Arial"/>
              </a:rPr>
              <a:t>and </a:t>
            </a:r>
            <a:r>
              <a:rPr sz="1800" spc="-5" dirty="0">
                <a:latin typeface="Arial"/>
                <a:cs typeface="Arial"/>
              </a:rPr>
              <a:t>possible to</a:t>
            </a:r>
            <a:r>
              <a:rPr sz="1800" spc="-35" dirty="0">
                <a:latin typeface="Arial"/>
                <a:cs typeface="Arial"/>
              </a:rPr>
              <a:t> </a:t>
            </a:r>
            <a:r>
              <a:rPr sz="1800" spc="-5" dirty="0">
                <a:latin typeface="Arial"/>
                <a:cs typeface="Arial"/>
              </a:rPr>
              <a:t>simulate.</a:t>
            </a:r>
            <a:endParaRPr sz="1800" dirty="0">
              <a:latin typeface="Arial"/>
              <a:cs typeface="Arial"/>
            </a:endParaRPr>
          </a:p>
          <a:p>
            <a:pPr marL="354965" marR="497205" indent="-342900">
              <a:lnSpc>
                <a:spcPct val="100000"/>
              </a:lnSpc>
              <a:spcBef>
                <a:spcPts val="1200"/>
              </a:spcBef>
              <a:buAutoNum type="arabicPeriod" startAt="3"/>
              <a:tabLst>
                <a:tab pos="354965" algn="l"/>
                <a:tab pos="355600" algn="l"/>
              </a:tabLst>
            </a:pPr>
            <a:r>
              <a:rPr sz="2000" spc="-5" dirty="0">
                <a:latin typeface="Arial"/>
                <a:cs typeface="Arial"/>
              </a:rPr>
              <a:t>For both steady-state </a:t>
            </a:r>
            <a:r>
              <a:rPr sz="2000" dirty="0">
                <a:latin typeface="Arial"/>
                <a:cs typeface="Arial"/>
              </a:rPr>
              <a:t>and </a:t>
            </a:r>
            <a:r>
              <a:rPr sz="2000" spc="-5" dirty="0">
                <a:latin typeface="Arial"/>
                <a:cs typeface="Arial"/>
              </a:rPr>
              <a:t>transient criticality events, the initial isotopic inventory </a:t>
            </a:r>
            <a:r>
              <a:rPr sz="2000" dirty="0">
                <a:latin typeface="Arial"/>
                <a:cs typeface="Arial"/>
              </a:rPr>
              <a:t>of </a:t>
            </a:r>
            <a:r>
              <a:rPr sz="2000" spc="-5" dirty="0">
                <a:latin typeface="Arial"/>
                <a:cs typeface="Arial"/>
              </a:rPr>
              <a:t>the  canister </a:t>
            </a:r>
            <a:r>
              <a:rPr sz="2000" dirty="0">
                <a:latin typeface="Arial"/>
                <a:cs typeface="Arial"/>
              </a:rPr>
              <a:t>at </a:t>
            </a:r>
            <a:r>
              <a:rPr sz="2000" spc="-5" dirty="0">
                <a:latin typeface="Arial"/>
                <a:cs typeface="Arial"/>
              </a:rPr>
              <a:t>the start </a:t>
            </a:r>
            <a:r>
              <a:rPr sz="2000" dirty="0">
                <a:latin typeface="Arial"/>
                <a:cs typeface="Arial"/>
              </a:rPr>
              <a:t>of </a:t>
            </a:r>
            <a:r>
              <a:rPr sz="2000" spc="-5" dirty="0">
                <a:latin typeface="Arial"/>
                <a:cs typeface="Arial"/>
              </a:rPr>
              <a:t>criticality event </a:t>
            </a:r>
            <a:r>
              <a:rPr lang="en-US" sz="2000" spc="-5" dirty="0">
                <a:latin typeface="Arial"/>
                <a:cs typeface="Arial"/>
              </a:rPr>
              <a:t>needs to </a:t>
            </a:r>
            <a:r>
              <a:rPr sz="2000" dirty="0">
                <a:latin typeface="Arial"/>
                <a:cs typeface="Arial"/>
              </a:rPr>
              <a:t>be </a:t>
            </a:r>
            <a:r>
              <a:rPr sz="2000" spc="-5" dirty="0">
                <a:latin typeface="Arial"/>
                <a:cs typeface="Arial"/>
              </a:rPr>
              <a:t>based </a:t>
            </a:r>
            <a:r>
              <a:rPr sz="2000" dirty="0">
                <a:latin typeface="Arial"/>
                <a:cs typeface="Arial"/>
              </a:rPr>
              <a:t>on </a:t>
            </a:r>
            <a:r>
              <a:rPr sz="2000" spc="-5" dirty="0">
                <a:latin typeface="Arial"/>
                <a:cs typeface="Arial"/>
              </a:rPr>
              <a:t>UNF-ST&amp;DARDS</a:t>
            </a:r>
            <a:r>
              <a:rPr sz="2000" spc="65" dirty="0">
                <a:latin typeface="Arial"/>
                <a:cs typeface="Arial"/>
              </a:rPr>
              <a:t> </a:t>
            </a:r>
            <a:r>
              <a:rPr sz="2000" spc="-5" dirty="0">
                <a:latin typeface="Arial"/>
                <a:cs typeface="Arial"/>
              </a:rPr>
              <a:t>predictions.</a:t>
            </a:r>
            <a:endParaRPr sz="2000" dirty="0">
              <a:latin typeface="Arial"/>
              <a:cs typeface="Arial"/>
            </a:endParaRPr>
          </a:p>
          <a:p>
            <a:pPr marL="355600" marR="1005205" indent="-342900">
              <a:lnSpc>
                <a:spcPct val="100000"/>
              </a:lnSpc>
              <a:spcBef>
                <a:spcPts val="1630"/>
              </a:spcBef>
              <a:buAutoNum type="arabicPeriod" startAt="3"/>
              <a:tabLst>
                <a:tab pos="354965" algn="l"/>
                <a:tab pos="355600" algn="l"/>
              </a:tabLst>
            </a:pPr>
            <a:r>
              <a:rPr lang="en-US" sz="2000" spc="-5" dirty="0">
                <a:latin typeface="Arial"/>
                <a:cs typeface="Arial"/>
              </a:rPr>
              <a:t>There is a need to pursue u</a:t>
            </a:r>
            <a:r>
              <a:rPr sz="2000" spc="-5" dirty="0">
                <a:latin typeface="Arial"/>
                <a:cs typeface="Arial"/>
              </a:rPr>
              <a:t>ncertainty quantification to ensure that </a:t>
            </a:r>
            <a:r>
              <a:rPr sz="2000" dirty="0">
                <a:latin typeface="Arial"/>
                <a:cs typeface="Arial"/>
              </a:rPr>
              <a:t>what are </a:t>
            </a:r>
            <a:r>
              <a:rPr sz="2000" spc="-5" dirty="0">
                <a:latin typeface="Arial"/>
                <a:cs typeface="Arial"/>
              </a:rPr>
              <a:t>believed to </a:t>
            </a:r>
            <a:r>
              <a:rPr sz="2000" dirty="0">
                <a:latin typeface="Arial"/>
                <a:cs typeface="Arial"/>
              </a:rPr>
              <a:t>be  </a:t>
            </a:r>
            <a:r>
              <a:rPr sz="2000" spc="-5" dirty="0">
                <a:latin typeface="Arial"/>
                <a:cs typeface="Arial"/>
              </a:rPr>
              <a:t>conservative assumptions </a:t>
            </a:r>
            <a:r>
              <a:rPr sz="2000" dirty="0">
                <a:latin typeface="Arial"/>
                <a:cs typeface="Arial"/>
              </a:rPr>
              <a:t>are </a:t>
            </a:r>
            <a:r>
              <a:rPr sz="2000" spc="-5" dirty="0">
                <a:latin typeface="Arial"/>
                <a:cs typeface="Arial"/>
              </a:rPr>
              <a:t>truly conservative </a:t>
            </a:r>
            <a:r>
              <a:rPr sz="2000" dirty="0">
                <a:latin typeface="Arial"/>
                <a:cs typeface="Arial"/>
              </a:rPr>
              <a:t>when</a:t>
            </a:r>
            <a:r>
              <a:rPr lang="en-US" sz="2000" dirty="0">
                <a:latin typeface="Arial"/>
                <a:cs typeface="Arial"/>
              </a:rPr>
              <a:t> </a:t>
            </a:r>
            <a:r>
              <a:rPr sz="2000" spc="-5" dirty="0">
                <a:latin typeface="Arial"/>
                <a:cs typeface="Arial"/>
              </a:rPr>
              <a:t>considering</a:t>
            </a:r>
            <a:r>
              <a:rPr sz="2000" spc="15" dirty="0">
                <a:latin typeface="Arial"/>
                <a:cs typeface="Arial"/>
              </a:rPr>
              <a:t> </a:t>
            </a:r>
            <a:r>
              <a:rPr sz="2000" spc="-5" dirty="0">
                <a:latin typeface="Arial"/>
                <a:cs typeface="Arial"/>
              </a:rPr>
              <a:t>uncertainty.</a:t>
            </a:r>
            <a:endParaRPr sz="20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802AB-4F8A-4D19-8E5B-50176E2A331F}"/>
              </a:ext>
            </a:extLst>
          </p:cNvPr>
          <p:cNvSpPr>
            <a:spLocks noGrp="1"/>
          </p:cNvSpPr>
          <p:nvPr>
            <p:ph type="title"/>
          </p:nvPr>
        </p:nvSpPr>
        <p:spPr>
          <a:xfrm>
            <a:off x="1183283" y="276553"/>
            <a:ext cx="9825433" cy="492443"/>
          </a:xfrm>
        </p:spPr>
        <p:txBody>
          <a:bodyPr/>
          <a:lstStyle/>
          <a:p>
            <a:pPr algn="ctr"/>
            <a:r>
              <a:rPr lang="en-US" b="1" spc="-5" dirty="0"/>
              <a:t>Board Mission</a:t>
            </a:r>
            <a:endParaRPr lang="en-US" b="1" dirty="0"/>
          </a:p>
        </p:txBody>
      </p:sp>
      <p:sp>
        <p:nvSpPr>
          <p:cNvPr id="3" name="Content Placeholder 2">
            <a:extLst>
              <a:ext uri="{FF2B5EF4-FFF2-40B4-BE49-F238E27FC236}">
                <a16:creationId xmlns:a16="http://schemas.microsoft.com/office/drawing/2014/main" id="{05546626-5983-4CE9-8162-2FC44640793B}"/>
              </a:ext>
            </a:extLst>
          </p:cNvPr>
          <p:cNvSpPr>
            <a:spLocks noGrp="1"/>
          </p:cNvSpPr>
          <p:nvPr>
            <p:ph idx="1"/>
          </p:nvPr>
        </p:nvSpPr>
        <p:spPr>
          <a:xfrm>
            <a:off x="812800" y="1047751"/>
            <a:ext cx="10193251" cy="3008860"/>
          </a:xfrm>
        </p:spPr>
        <p:txBody>
          <a:bodyPr/>
          <a:lstStyle/>
          <a:p>
            <a:pPr marL="341630" indent="-328930">
              <a:lnSpc>
                <a:spcPct val="100000"/>
              </a:lnSpc>
              <a:buChar char="•"/>
              <a:tabLst>
                <a:tab pos="341630" algn="l"/>
                <a:tab pos="342265" algn="l"/>
              </a:tabLst>
            </a:pPr>
            <a:r>
              <a:rPr lang="en-US" sz="2200" spc="-5" dirty="0">
                <a:latin typeface="Arial"/>
                <a:cs typeface="Arial"/>
              </a:rPr>
              <a:t>The Board evaluates the “technical and scientific validity”</a:t>
            </a:r>
            <a:r>
              <a:rPr lang="en-US" sz="2200" spc="120" dirty="0">
                <a:latin typeface="Arial"/>
                <a:cs typeface="Arial"/>
              </a:rPr>
              <a:t> </a:t>
            </a:r>
            <a:r>
              <a:rPr lang="en-US" sz="2200" spc="-5" dirty="0">
                <a:latin typeface="Arial"/>
                <a:cs typeface="Arial"/>
              </a:rPr>
              <a:t>of</a:t>
            </a:r>
            <a:r>
              <a:rPr lang="en-US" sz="2200" dirty="0">
                <a:latin typeface="Arial"/>
                <a:cs typeface="Arial"/>
              </a:rPr>
              <a:t> </a:t>
            </a:r>
            <a:r>
              <a:rPr lang="en-US" sz="2200" spc="-5" dirty="0">
                <a:latin typeface="Arial"/>
                <a:cs typeface="Arial"/>
              </a:rPr>
              <a:t>U.S. Department of Energy (DOE) activities related to implementing the</a:t>
            </a:r>
            <a:r>
              <a:rPr lang="en-US" sz="2200" spc="-20" dirty="0">
                <a:latin typeface="Arial"/>
                <a:cs typeface="Arial"/>
              </a:rPr>
              <a:t> </a:t>
            </a:r>
            <a:r>
              <a:rPr lang="en-US" sz="2200" spc="-5" dirty="0">
                <a:latin typeface="Arial"/>
                <a:cs typeface="Arial"/>
              </a:rPr>
              <a:t>NWPA</a:t>
            </a:r>
            <a:endParaRPr lang="en-US" sz="2200" dirty="0">
              <a:latin typeface="Arial"/>
              <a:cs typeface="Arial"/>
            </a:endParaRPr>
          </a:p>
          <a:p>
            <a:pPr marL="341630" indent="-328930">
              <a:lnSpc>
                <a:spcPct val="100000"/>
              </a:lnSpc>
              <a:spcBef>
                <a:spcPts val="1805"/>
              </a:spcBef>
              <a:buChar char="•"/>
              <a:tabLst>
                <a:tab pos="341630" algn="l"/>
                <a:tab pos="342265" algn="l"/>
              </a:tabLst>
            </a:pPr>
            <a:r>
              <a:rPr lang="en-US" sz="2200" spc="-5" dirty="0">
                <a:latin typeface="Arial"/>
                <a:cs typeface="Arial"/>
              </a:rPr>
              <a:t>These DOE activities</a:t>
            </a:r>
            <a:r>
              <a:rPr lang="en-US" sz="2200" spc="-15" dirty="0">
                <a:latin typeface="Arial"/>
                <a:cs typeface="Arial"/>
              </a:rPr>
              <a:t> </a:t>
            </a:r>
            <a:r>
              <a:rPr lang="en-US" sz="2200" spc="-5" dirty="0">
                <a:latin typeface="Arial"/>
                <a:cs typeface="Arial"/>
              </a:rPr>
              <a:t>include</a:t>
            </a:r>
            <a:r>
              <a:rPr lang="en-US" sz="2400" spc="-5" dirty="0">
                <a:latin typeface="Arial"/>
                <a:cs typeface="Arial"/>
              </a:rPr>
              <a:t>:</a:t>
            </a:r>
            <a:endParaRPr lang="en-US" sz="2400" dirty="0">
              <a:latin typeface="Arial"/>
              <a:cs typeface="Arial"/>
            </a:endParaRPr>
          </a:p>
          <a:p>
            <a:pPr marL="756285" marR="5080" lvl="1" indent="-286385">
              <a:lnSpc>
                <a:spcPct val="100000"/>
              </a:lnSpc>
              <a:spcBef>
                <a:spcPts val="600"/>
              </a:spcBef>
              <a:buFont typeface="Wingdings"/>
              <a:buChar char=""/>
              <a:tabLst>
                <a:tab pos="756920" algn="l"/>
              </a:tabLst>
            </a:pPr>
            <a:r>
              <a:rPr lang="en-US" sz="2000" dirty="0">
                <a:latin typeface="Arial"/>
                <a:cs typeface="Arial"/>
              </a:rPr>
              <a:t>Packaging of spent nuclear fuel (SNF) and </a:t>
            </a:r>
            <a:r>
              <a:rPr lang="en-US" sz="2000" spc="-5" dirty="0">
                <a:latin typeface="Arial"/>
                <a:cs typeface="Arial"/>
              </a:rPr>
              <a:t>high-level  </a:t>
            </a:r>
            <a:r>
              <a:rPr lang="en-US" sz="2000" dirty="0">
                <a:latin typeface="Arial"/>
                <a:cs typeface="Arial"/>
              </a:rPr>
              <a:t>radioactive waste (HLW) and transportation of the wastes to</a:t>
            </a:r>
            <a:r>
              <a:rPr lang="en-US" sz="2000" spc="-240" dirty="0">
                <a:latin typeface="Arial"/>
                <a:cs typeface="Arial"/>
              </a:rPr>
              <a:t> </a:t>
            </a:r>
            <a:r>
              <a:rPr lang="en-US" sz="2000" dirty="0">
                <a:latin typeface="Arial"/>
                <a:cs typeface="Arial"/>
              </a:rPr>
              <a:t>a storage or disposal</a:t>
            </a:r>
            <a:r>
              <a:rPr lang="en-US" sz="2000" spc="-145" dirty="0">
                <a:latin typeface="Arial"/>
                <a:cs typeface="Arial"/>
              </a:rPr>
              <a:t> </a:t>
            </a:r>
            <a:r>
              <a:rPr lang="en-US" sz="2000" dirty="0">
                <a:latin typeface="Arial"/>
                <a:cs typeface="Arial"/>
              </a:rPr>
              <a:t>facility</a:t>
            </a:r>
          </a:p>
          <a:p>
            <a:pPr marL="756285" marR="36830" lvl="1" indent="-286385">
              <a:lnSpc>
                <a:spcPct val="100000"/>
              </a:lnSpc>
              <a:spcBef>
                <a:spcPts val="1195"/>
              </a:spcBef>
              <a:buFont typeface="Wingdings"/>
              <a:buChar char=""/>
              <a:tabLst>
                <a:tab pos="756920" algn="l"/>
              </a:tabLst>
            </a:pPr>
            <a:r>
              <a:rPr lang="en-US" sz="2000" dirty="0">
                <a:latin typeface="Arial"/>
                <a:cs typeface="Arial"/>
              </a:rPr>
              <a:t>Site characterization, design, and development of facilities</a:t>
            </a:r>
            <a:r>
              <a:rPr lang="en-US" sz="2000" spc="-165" dirty="0">
                <a:latin typeface="Arial"/>
                <a:cs typeface="Arial"/>
              </a:rPr>
              <a:t> </a:t>
            </a:r>
            <a:r>
              <a:rPr lang="en-US" sz="2000" dirty="0">
                <a:latin typeface="Arial"/>
                <a:cs typeface="Arial"/>
              </a:rPr>
              <a:t>for disposing of SNF or</a:t>
            </a:r>
            <a:r>
              <a:rPr lang="en-US" sz="2000" spc="-135" dirty="0">
                <a:latin typeface="Arial"/>
                <a:cs typeface="Arial"/>
              </a:rPr>
              <a:t> </a:t>
            </a:r>
            <a:r>
              <a:rPr lang="en-US" sz="2000" dirty="0">
                <a:latin typeface="Arial"/>
                <a:cs typeface="Arial"/>
              </a:rPr>
              <a:t>HLW</a:t>
            </a:r>
          </a:p>
          <a:p>
            <a:endParaRPr lang="en-US" dirty="0"/>
          </a:p>
        </p:txBody>
      </p:sp>
      <p:sp>
        <p:nvSpPr>
          <p:cNvPr id="4" name="Slide Number Placeholder 3">
            <a:extLst>
              <a:ext uri="{FF2B5EF4-FFF2-40B4-BE49-F238E27FC236}">
                <a16:creationId xmlns:a16="http://schemas.microsoft.com/office/drawing/2014/main" id="{2310D640-3907-4792-A09F-73A4060D4D9C}"/>
              </a:ext>
            </a:extLst>
          </p:cNvPr>
          <p:cNvSpPr>
            <a:spLocks noGrp="1"/>
          </p:cNvSpPr>
          <p:nvPr>
            <p:ph type="sldNum" sz="quarter" idx="11"/>
          </p:nvPr>
        </p:nvSpPr>
        <p:spPr bwMode="auto">
          <a:xfrm>
            <a:off x="11445167" y="6350034"/>
            <a:ext cx="244968" cy="320601"/>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900" kern="1200" baseline="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969AC980-49A1-4F86-AD60-D3A74199890A}" type="slidenum">
              <a:rPr lang="en-US" smtClean="0"/>
              <a:pPr/>
              <a:t>3</a:t>
            </a:fld>
            <a:endParaRPr lang="en-US" dirty="0"/>
          </a:p>
        </p:txBody>
      </p:sp>
      <p:pic>
        <p:nvPicPr>
          <p:cNvPr id="6" name="Picture 5">
            <a:extLst>
              <a:ext uri="{FF2B5EF4-FFF2-40B4-BE49-F238E27FC236}">
                <a16:creationId xmlns:a16="http://schemas.microsoft.com/office/drawing/2014/main" id="{AF79DA04-F77B-4995-9604-21BF8D8F9E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6762" y="4084098"/>
            <a:ext cx="9802533" cy="2011680"/>
          </a:xfrm>
          <a:prstGeom prst="rect">
            <a:avLst/>
          </a:prstGeom>
        </p:spPr>
      </p:pic>
      <p:sp>
        <p:nvSpPr>
          <p:cNvPr id="5" name="object 5">
            <a:extLst>
              <a:ext uri="{FF2B5EF4-FFF2-40B4-BE49-F238E27FC236}">
                <a16:creationId xmlns:a16="http://schemas.microsoft.com/office/drawing/2014/main" id="{BE522304-54CC-05C1-EC07-68DA20E864E5}"/>
              </a:ext>
            </a:extLst>
          </p:cNvPr>
          <p:cNvSpPr txBox="1">
            <a:spLocks noGrp="1"/>
          </p:cNvSpPr>
          <p:nvPr>
            <p:ph type="ftr" sz="quarter" idx="5"/>
          </p:nvPr>
        </p:nvSpPr>
        <p:spPr>
          <a:xfrm>
            <a:off x="1442491" y="6377294"/>
            <a:ext cx="2668270" cy="154529"/>
          </a:xfrm>
          <a:prstGeom prst="rect">
            <a:avLst/>
          </a:prstGeom>
        </p:spPr>
        <p:txBody>
          <a:bodyPr vert="horz" wrap="square" lIns="0" tIns="635" rIns="0" bIns="0" rtlCol="0">
            <a:spAutoFit/>
          </a:bodyPr>
          <a:lstStyle/>
          <a:p>
            <a:pPr marL="282575">
              <a:lnSpc>
                <a:spcPct val="100000"/>
              </a:lnSpc>
            </a:pPr>
            <a:r>
              <a:rPr lang="en-US" b="0" spc="-5" dirty="0">
                <a:latin typeface="Arial"/>
                <a:cs typeface="Arial"/>
              </a:rPr>
              <a:t>June 6,</a:t>
            </a:r>
            <a:r>
              <a:rPr lang="en-US" b="0" dirty="0">
                <a:latin typeface="Arial"/>
                <a:cs typeface="Arial"/>
              </a:rPr>
              <a:t> </a:t>
            </a:r>
            <a:r>
              <a:rPr lang="en-US" b="0" spc="-5" dirty="0">
                <a:latin typeface="Arial"/>
                <a:cs typeface="Arial"/>
              </a:rPr>
              <a:t>2024</a:t>
            </a:r>
            <a:endParaRPr lang="en-US" dirty="0">
              <a:latin typeface="Arial"/>
              <a:cs typeface="Arial"/>
            </a:endParaRPr>
          </a:p>
        </p:txBody>
      </p:sp>
      <p:sp>
        <p:nvSpPr>
          <p:cNvPr id="7" name="object 4">
            <a:extLst>
              <a:ext uri="{FF2B5EF4-FFF2-40B4-BE49-F238E27FC236}">
                <a16:creationId xmlns:a16="http://schemas.microsoft.com/office/drawing/2014/main" id="{1514E0A3-EC9F-083E-4587-813550E9400B}"/>
              </a:ext>
            </a:extLst>
          </p:cNvPr>
          <p:cNvSpPr txBox="1"/>
          <p:nvPr/>
        </p:nvSpPr>
        <p:spPr>
          <a:xfrm>
            <a:off x="10370962" y="6170476"/>
            <a:ext cx="712470" cy="320601"/>
          </a:xfrm>
          <a:prstGeom prst="rect">
            <a:avLst/>
          </a:prstGeom>
        </p:spPr>
        <p:txBody>
          <a:bodyPr vert="horz" wrap="square" lIns="0" tIns="0" rIns="0" bIns="0" rtlCol="0">
            <a:spAutoFit/>
          </a:bodyPr>
          <a:lstStyle/>
          <a:p>
            <a:pPr marL="26034">
              <a:lnSpc>
                <a:spcPts val="1630"/>
              </a:lnSpc>
            </a:pPr>
            <a:r>
              <a:rPr sz="1400" b="1" i="1" spc="-10" dirty="0">
                <a:latin typeface="Arial"/>
                <a:cs typeface="Arial"/>
              </a:rPr>
              <a:t>NWTRB</a:t>
            </a:r>
            <a:endParaRPr sz="1400" dirty="0">
              <a:latin typeface="Arial"/>
              <a:cs typeface="Arial"/>
            </a:endParaRPr>
          </a:p>
          <a:p>
            <a:pPr marL="12700">
              <a:lnSpc>
                <a:spcPts val="944"/>
              </a:lnSpc>
            </a:pPr>
            <a:r>
              <a:rPr sz="800" spc="-5" dirty="0">
                <a:solidFill>
                  <a:srgbClr val="3333CC"/>
                </a:solidFill>
                <a:latin typeface="Arial"/>
                <a:cs typeface="Arial"/>
                <a:hlinkClick r:id="rId4"/>
              </a:rPr>
              <a:t>www.nwtrb.gov</a:t>
            </a:r>
            <a:endParaRPr sz="800" dirty="0">
              <a:latin typeface="Arial"/>
              <a:cs typeface="Arial"/>
            </a:endParaRPr>
          </a:p>
        </p:txBody>
      </p:sp>
    </p:spTree>
    <p:extLst>
      <p:ext uri="{BB962C8B-B14F-4D97-AF65-F5344CB8AC3E}">
        <p14:creationId xmlns:p14="http://schemas.microsoft.com/office/powerpoint/2010/main" val="3250481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0AEB6-8255-4011-8E08-2AD36D1A10ED}"/>
              </a:ext>
            </a:extLst>
          </p:cNvPr>
          <p:cNvSpPr>
            <a:spLocks noGrp="1"/>
          </p:cNvSpPr>
          <p:nvPr>
            <p:ph type="title"/>
          </p:nvPr>
        </p:nvSpPr>
        <p:spPr>
          <a:xfrm>
            <a:off x="1183283" y="276553"/>
            <a:ext cx="9825433" cy="492443"/>
          </a:xfrm>
        </p:spPr>
        <p:txBody>
          <a:bodyPr/>
          <a:lstStyle/>
          <a:p>
            <a:pPr algn="ctr"/>
            <a:r>
              <a:rPr lang="en-US" b="1" spc="-5" dirty="0"/>
              <a:t>Board Members</a:t>
            </a:r>
            <a:endParaRPr lang="en-US" b="1" dirty="0"/>
          </a:p>
        </p:txBody>
      </p:sp>
      <p:sp>
        <p:nvSpPr>
          <p:cNvPr id="3" name="Content Placeholder 2">
            <a:extLst>
              <a:ext uri="{FF2B5EF4-FFF2-40B4-BE49-F238E27FC236}">
                <a16:creationId xmlns:a16="http://schemas.microsoft.com/office/drawing/2014/main" id="{F03EE368-4727-4118-8E7C-6131E88FCE71}"/>
              </a:ext>
            </a:extLst>
          </p:cNvPr>
          <p:cNvSpPr>
            <a:spLocks noGrp="1"/>
          </p:cNvSpPr>
          <p:nvPr>
            <p:ph idx="1"/>
          </p:nvPr>
        </p:nvSpPr>
        <p:spPr>
          <a:xfrm>
            <a:off x="5835535" y="1047751"/>
            <a:ext cx="5900836" cy="4905374"/>
          </a:xfrm>
        </p:spPr>
        <p:txBody>
          <a:bodyPr/>
          <a:lstStyle/>
          <a:p>
            <a:pPr marL="0" marR="323215" indent="0">
              <a:lnSpc>
                <a:spcPct val="100000"/>
              </a:lnSpc>
              <a:spcAft>
                <a:spcPts val="600"/>
              </a:spcAft>
              <a:buNone/>
            </a:pPr>
            <a:r>
              <a:rPr lang="en-US" sz="2800" spc="-5" dirty="0">
                <a:latin typeface="Arial"/>
                <a:cs typeface="Arial"/>
              </a:rPr>
              <a:t>At full strength, the Board has  eleven</a:t>
            </a:r>
            <a:r>
              <a:rPr lang="en-US" sz="2800" spc="-75" dirty="0">
                <a:latin typeface="Arial"/>
                <a:cs typeface="Arial"/>
              </a:rPr>
              <a:t> </a:t>
            </a:r>
            <a:r>
              <a:rPr lang="en-US" sz="2800" spc="-5" dirty="0">
                <a:latin typeface="Arial"/>
                <a:cs typeface="Arial"/>
              </a:rPr>
              <a:t>members:</a:t>
            </a:r>
            <a:endParaRPr lang="en-US" sz="2800" dirty="0">
              <a:latin typeface="Arial"/>
              <a:cs typeface="Arial"/>
            </a:endParaRPr>
          </a:p>
          <a:p>
            <a:pPr marR="323215">
              <a:spcBef>
                <a:spcPts val="0"/>
              </a:spcBef>
              <a:spcAft>
                <a:spcPts val="600"/>
              </a:spcAft>
              <a:buFont typeface="Wingdings" panose="05000000000000000000" pitchFamily="2" charset="2"/>
              <a:buChar char="Ø"/>
            </a:pPr>
            <a:r>
              <a:rPr lang="en-US" sz="2400" spc="15" dirty="0">
                <a:latin typeface="Arial"/>
                <a:cs typeface="Arial"/>
              </a:rPr>
              <a:t>Candidates </a:t>
            </a:r>
            <a:r>
              <a:rPr lang="en-US" sz="2400" dirty="0">
                <a:latin typeface="Arial"/>
                <a:cs typeface="Arial"/>
              </a:rPr>
              <a:t>nominated by National Academy of Sciences are eminent and</a:t>
            </a:r>
            <a:r>
              <a:rPr lang="en-US" sz="2400" spc="-110" dirty="0">
                <a:latin typeface="Arial"/>
                <a:cs typeface="Arial"/>
              </a:rPr>
              <a:t> must have </a:t>
            </a:r>
            <a:r>
              <a:rPr lang="en-US" sz="2400" dirty="0">
                <a:latin typeface="Arial"/>
                <a:cs typeface="Arial"/>
              </a:rPr>
              <a:t>records of distinguished service</a:t>
            </a:r>
          </a:p>
          <a:p>
            <a:pPr marR="323215">
              <a:spcBef>
                <a:spcPts val="0"/>
              </a:spcBef>
              <a:spcAft>
                <a:spcPts val="600"/>
              </a:spcAft>
              <a:buFont typeface="Wingdings" panose="05000000000000000000" pitchFamily="2" charset="2"/>
              <a:buChar char="Ø"/>
            </a:pPr>
            <a:r>
              <a:rPr lang="en-US" sz="2400" spc="20" dirty="0">
                <a:latin typeface="Arial"/>
                <a:cs typeface="Arial"/>
              </a:rPr>
              <a:t>Appointed </a:t>
            </a:r>
            <a:r>
              <a:rPr lang="en-US" sz="2400" dirty="0">
                <a:latin typeface="Arial"/>
                <a:cs typeface="Arial"/>
              </a:rPr>
              <a:t>by the</a:t>
            </a:r>
            <a:r>
              <a:rPr lang="en-US" sz="2400" spc="-135" dirty="0">
                <a:latin typeface="Arial"/>
                <a:cs typeface="Arial"/>
              </a:rPr>
              <a:t> </a:t>
            </a:r>
            <a:r>
              <a:rPr lang="en-US" sz="2400" dirty="0">
                <a:latin typeface="Arial"/>
                <a:cs typeface="Arial"/>
              </a:rPr>
              <a:t>President</a:t>
            </a:r>
          </a:p>
          <a:p>
            <a:pPr marR="323215">
              <a:spcBef>
                <a:spcPts val="0"/>
              </a:spcBef>
              <a:spcAft>
                <a:spcPts val="600"/>
              </a:spcAft>
              <a:buFont typeface="Wingdings" panose="05000000000000000000" pitchFamily="2" charset="2"/>
              <a:buChar char="Ø"/>
            </a:pPr>
            <a:r>
              <a:rPr lang="en-US" sz="2400" spc="30" dirty="0">
                <a:latin typeface="Arial"/>
                <a:cs typeface="Arial"/>
              </a:rPr>
              <a:t>Serve </a:t>
            </a:r>
            <a:r>
              <a:rPr lang="en-US" sz="2400" dirty="0">
                <a:latin typeface="Arial"/>
                <a:cs typeface="Arial"/>
              </a:rPr>
              <a:t>part </a:t>
            </a:r>
            <a:r>
              <a:rPr lang="en-US" sz="2400" spc="-5" dirty="0">
                <a:latin typeface="Arial"/>
                <a:cs typeface="Arial"/>
              </a:rPr>
              <a:t>time for</a:t>
            </a:r>
            <a:r>
              <a:rPr lang="en-US" sz="2400" spc="-100" dirty="0">
                <a:latin typeface="Arial"/>
                <a:cs typeface="Arial"/>
              </a:rPr>
              <a:t> </a:t>
            </a:r>
            <a:r>
              <a:rPr lang="en-US" sz="2400" spc="-5" dirty="0">
                <a:latin typeface="Arial"/>
                <a:cs typeface="Arial"/>
              </a:rPr>
              <a:t>four-year,  </a:t>
            </a:r>
            <a:r>
              <a:rPr lang="en-US" sz="2400" dirty="0">
                <a:latin typeface="Arial"/>
                <a:cs typeface="Arial"/>
              </a:rPr>
              <a:t>staggered</a:t>
            </a:r>
            <a:r>
              <a:rPr lang="en-US" sz="2400" spc="-135" dirty="0">
                <a:latin typeface="Arial"/>
                <a:cs typeface="Arial"/>
              </a:rPr>
              <a:t> </a:t>
            </a:r>
            <a:r>
              <a:rPr lang="en-US" sz="2400" dirty="0">
                <a:latin typeface="Arial"/>
                <a:cs typeface="Arial"/>
              </a:rPr>
              <a:t>terms</a:t>
            </a:r>
          </a:p>
          <a:p>
            <a:pPr>
              <a:spcBef>
                <a:spcPts val="0"/>
              </a:spcBef>
              <a:spcAft>
                <a:spcPts val="600"/>
              </a:spcAft>
              <a:buFont typeface="Wingdings" panose="05000000000000000000" pitchFamily="2" charset="2"/>
              <a:buChar char="Ø"/>
            </a:pPr>
            <a:r>
              <a:rPr lang="en-US" sz="2400" spc="50" dirty="0">
                <a:latin typeface="Arial"/>
                <a:cs typeface="Arial"/>
              </a:rPr>
              <a:t>May </a:t>
            </a:r>
            <a:r>
              <a:rPr lang="en-US" sz="2400" dirty="0">
                <a:latin typeface="Arial"/>
                <a:cs typeface="Arial"/>
              </a:rPr>
              <a:t>serve </a:t>
            </a:r>
            <a:r>
              <a:rPr lang="en-US" sz="2400" spc="-5" dirty="0">
                <a:latin typeface="Arial"/>
                <a:cs typeface="Arial"/>
              </a:rPr>
              <a:t>until</a:t>
            </a:r>
            <a:r>
              <a:rPr lang="en-US" sz="2400" spc="-145" dirty="0">
                <a:latin typeface="Arial"/>
                <a:cs typeface="Arial"/>
              </a:rPr>
              <a:t> </a:t>
            </a:r>
            <a:r>
              <a:rPr lang="en-US" sz="2400" dirty="0">
                <a:latin typeface="Arial"/>
                <a:cs typeface="Arial"/>
              </a:rPr>
              <a:t>replaced</a:t>
            </a:r>
          </a:p>
          <a:p>
            <a:pPr>
              <a:spcBef>
                <a:spcPts val="0"/>
              </a:spcBef>
              <a:spcAft>
                <a:spcPts val="600"/>
              </a:spcAft>
              <a:buFont typeface="Wingdings" panose="05000000000000000000" pitchFamily="2" charset="2"/>
              <a:buChar char="Ø"/>
            </a:pPr>
            <a:r>
              <a:rPr lang="en-US" sz="2400" spc="20" dirty="0">
                <a:latin typeface="Arial"/>
                <a:cs typeface="Arial"/>
              </a:rPr>
              <a:t>Supported </a:t>
            </a:r>
            <a:r>
              <a:rPr lang="en-US" sz="2400" dirty="0">
                <a:latin typeface="Arial"/>
                <a:cs typeface="Arial"/>
              </a:rPr>
              <a:t>by permanent,</a:t>
            </a:r>
            <a:r>
              <a:rPr lang="en-US" sz="2400" spc="-175" dirty="0">
                <a:latin typeface="Arial"/>
                <a:cs typeface="Arial"/>
              </a:rPr>
              <a:t> </a:t>
            </a:r>
            <a:r>
              <a:rPr lang="en-US" sz="2400" spc="-5" dirty="0">
                <a:latin typeface="Arial"/>
                <a:cs typeface="Arial"/>
              </a:rPr>
              <a:t>full-time</a:t>
            </a:r>
            <a:r>
              <a:rPr lang="en-US" sz="2400" spc="-105" dirty="0">
                <a:latin typeface="Arial"/>
                <a:cs typeface="Arial"/>
              </a:rPr>
              <a:t> </a:t>
            </a:r>
            <a:r>
              <a:rPr lang="en-US" sz="2400" dirty="0">
                <a:latin typeface="Arial"/>
                <a:cs typeface="Arial"/>
              </a:rPr>
              <a:t>staff</a:t>
            </a:r>
          </a:p>
          <a:p>
            <a:endParaRPr lang="en-US" dirty="0"/>
          </a:p>
        </p:txBody>
      </p:sp>
      <p:sp>
        <p:nvSpPr>
          <p:cNvPr id="4" name="Slide Number Placeholder 3">
            <a:extLst>
              <a:ext uri="{FF2B5EF4-FFF2-40B4-BE49-F238E27FC236}">
                <a16:creationId xmlns:a16="http://schemas.microsoft.com/office/drawing/2014/main" id="{79B531E5-3D47-40EC-97EF-ECB369FC2ABD}"/>
              </a:ext>
            </a:extLst>
          </p:cNvPr>
          <p:cNvSpPr>
            <a:spLocks noGrp="1"/>
          </p:cNvSpPr>
          <p:nvPr>
            <p:ph type="sldNum" sz="quarter" idx="11"/>
          </p:nvPr>
        </p:nvSpPr>
        <p:spPr bwMode="auto">
          <a:xfrm>
            <a:off x="11445166" y="6350034"/>
            <a:ext cx="244968" cy="320601"/>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900" kern="1200" baseline="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969AC980-49A1-4F86-AD60-D3A74199890A}" type="slidenum">
              <a:rPr lang="en-US" smtClean="0"/>
              <a:pPr/>
              <a:t>4</a:t>
            </a:fld>
            <a:endParaRPr lang="en-US" dirty="0"/>
          </a:p>
        </p:txBody>
      </p:sp>
      <p:pic>
        <p:nvPicPr>
          <p:cNvPr id="6" name="Picture 5">
            <a:extLst>
              <a:ext uri="{FF2B5EF4-FFF2-40B4-BE49-F238E27FC236}">
                <a16:creationId xmlns:a16="http://schemas.microsoft.com/office/drawing/2014/main" id="{9E284D0A-4A9E-4242-BA7F-3C46C25AC6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3696" y="1254236"/>
            <a:ext cx="3646842" cy="2194560"/>
          </a:xfrm>
          <a:prstGeom prst="rect">
            <a:avLst/>
          </a:prstGeom>
        </p:spPr>
      </p:pic>
      <p:pic>
        <p:nvPicPr>
          <p:cNvPr id="7" name="Picture 6">
            <a:extLst>
              <a:ext uri="{FF2B5EF4-FFF2-40B4-BE49-F238E27FC236}">
                <a16:creationId xmlns:a16="http://schemas.microsoft.com/office/drawing/2014/main" id="{F780076C-96D7-4465-9762-0A0E809FDC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2000" y="3764614"/>
            <a:ext cx="3283711" cy="2194560"/>
          </a:xfrm>
          <a:prstGeom prst="rect">
            <a:avLst/>
          </a:prstGeom>
        </p:spPr>
      </p:pic>
      <p:sp>
        <p:nvSpPr>
          <p:cNvPr id="5" name="object 5">
            <a:extLst>
              <a:ext uri="{FF2B5EF4-FFF2-40B4-BE49-F238E27FC236}">
                <a16:creationId xmlns:a16="http://schemas.microsoft.com/office/drawing/2014/main" id="{34E55641-20FC-E594-D2CC-F1B834123F32}"/>
              </a:ext>
            </a:extLst>
          </p:cNvPr>
          <p:cNvSpPr txBox="1">
            <a:spLocks noGrp="1"/>
          </p:cNvSpPr>
          <p:nvPr>
            <p:ph type="ftr" sz="quarter" idx="5"/>
          </p:nvPr>
        </p:nvSpPr>
        <p:spPr>
          <a:xfrm>
            <a:off x="1442491" y="6377294"/>
            <a:ext cx="2668270" cy="154529"/>
          </a:xfrm>
          <a:prstGeom prst="rect">
            <a:avLst/>
          </a:prstGeom>
        </p:spPr>
        <p:txBody>
          <a:bodyPr vert="horz" wrap="square" lIns="0" tIns="635" rIns="0" bIns="0" rtlCol="0">
            <a:spAutoFit/>
          </a:bodyPr>
          <a:lstStyle/>
          <a:p>
            <a:pPr marL="282575">
              <a:lnSpc>
                <a:spcPct val="100000"/>
              </a:lnSpc>
            </a:pPr>
            <a:r>
              <a:rPr lang="en-US" b="0" spc="-5" dirty="0">
                <a:latin typeface="Arial"/>
                <a:cs typeface="Arial"/>
              </a:rPr>
              <a:t>June 6,</a:t>
            </a:r>
            <a:r>
              <a:rPr lang="en-US" b="0" dirty="0">
                <a:latin typeface="Arial"/>
                <a:cs typeface="Arial"/>
              </a:rPr>
              <a:t> </a:t>
            </a:r>
            <a:r>
              <a:rPr lang="en-US" b="0" spc="-5" dirty="0">
                <a:latin typeface="Arial"/>
                <a:cs typeface="Arial"/>
              </a:rPr>
              <a:t>2024</a:t>
            </a:r>
            <a:endParaRPr lang="en-US" dirty="0">
              <a:latin typeface="Arial"/>
              <a:cs typeface="Arial"/>
            </a:endParaRPr>
          </a:p>
        </p:txBody>
      </p:sp>
      <p:sp>
        <p:nvSpPr>
          <p:cNvPr id="8" name="object 4">
            <a:extLst>
              <a:ext uri="{FF2B5EF4-FFF2-40B4-BE49-F238E27FC236}">
                <a16:creationId xmlns:a16="http://schemas.microsoft.com/office/drawing/2014/main" id="{9ED928D9-BE68-21C0-E46B-51ACC9CF5AEB}"/>
              </a:ext>
            </a:extLst>
          </p:cNvPr>
          <p:cNvSpPr txBox="1"/>
          <p:nvPr/>
        </p:nvSpPr>
        <p:spPr>
          <a:xfrm>
            <a:off x="10370962" y="6170476"/>
            <a:ext cx="712470" cy="320601"/>
          </a:xfrm>
          <a:prstGeom prst="rect">
            <a:avLst/>
          </a:prstGeom>
        </p:spPr>
        <p:txBody>
          <a:bodyPr vert="horz" wrap="square" lIns="0" tIns="0" rIns="0" bIns="0" rtlCol="0">
            <a:spAutoFit/>
          </a:bodyPr>
          <a:lstStyle/>
          <a:p>
            <a:pPr marL="26034">
              <a:lnSpc>
                <a:spcPts val="1630"/>
              </a:lnSpc>
            </a:pPr>
            <a:r>
              <a:rPr sz="1400" b="1" i="1" spc="-10" dirty="0">
                <a:latin typeface="Arial"/>
                <a:cs typeface="Arial"/>
              </a:rPr>
              <a:t>NWTRB</a:t>
            </a:r>
            <a:endParaRPr sz="1400" dirty="0">
              <a:latin typeface="Arial"/>
              <a:cs typeface="Arial"/>
            </a:endParaRPr>
          </a:p>
          <a:p>
            <a:pPr marL="12700">
              <a:lnSpc>
                <a:spcPts val="944"/>
              </a:lnSpc>
            </a:pPr>
            <a:r>
              <a:rPr sz="800" spc="-5" dirty="0">
                <a:solidFill>
                  <a:srgbClr val="3333CC"/>
                </a:solidFill>
                <a:latin typeface="Arial"/>
                <a:cs typeface="Arial"/>
                <a:hlinkClick r:id="rId5"/>
              </a:rPr>
              <a:t>www.nwtrb.gov</a:t>
            </a:r>
            <a:endParaRPr sz="800" dirty="0">
              <a:latin typeface="Arial"/>
              <a:cs typeface="Arial"/>
            </a:endParaRPr>
          </a:p>
        </p:txBody>
      </p:sp>
    </p:spTree>
    <p:extLst>
      <p:ext uri="{BB962C8B-B14F-4D97-AF65-F5344CB8AC3E}">
        <p14:creationId xmlns:p14="http://schemas.microsoft.com/office/powerpoint/2010/main" val="393931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A68B7-E791-489D-9495-B774FABFA6D2}"/>
              </a:ext>
            </a:extLst>
          </p:cNvPr>
          <p:cNvSpPr>
            <a:spLocks noGrp="1"/>
          </p:cNvSpPr>
          <p:nvPr>
            <p:ph type="title"/>
          </p:nvPr>
        </p:nvSpPr>
        <p:spPr>
          <a:xfrm>
            <a:off x="1183283" y="276553"/>
            <a:ext cx="9825433" cy="492443"/>
          </a:xfrm>
        </p:spPr>
        <p:txBody>
          <a:bodyPr/>
          <a:lstStyle/>
          <a:p>
            <a:pPr algn="ctr"/>
            <a:r>
              <a:rPr lang="en-US" b="1" spc="-10" dirty="0"/>
              <a:t>About </a:t>
            </a:r>
            <a:r>
              <a:rPr lang="en-US" b="1" spc="-5" dirty="0"/>
              <a:t>the</a:t>
            </a:r>
            <a:r>
              <a:rPr lang="en-US" b="1" spc="-35" dirty="0"/>
              <a:t> </a:t>
            </a:r>
            <a:r>
              <a:rPr lang="en-US" b="1" spc="-5" dirty="0"/>
              <a:t>Board</a:t>
            </a:r>
            <a:endParaRPr lang="en-US" b="1" dirty="0"/>
          </a:p>
        </p:txBody>
      </p:sp>
      <p:sp>
        <p:nvSpPr>
          <p:cNvPr id="3" name="Content Placeholder 2">
            <a:extLst>
              <a:ext uri="{FF2B5EF4-FFF2-40B4-BE49-F238E27FC236}">
                <a16:creationId xmlns:a16="http://schemas.microsoft.com/office/drawing/2014/main" id="{4607BD3E-491E-4486-B592-A264AF892220}"/>
              </a:ext>
            </a:extLst>
          </p:cNvPr>
          <p:cNvSpPr>
            <a:spLocks noGrp="1"/>
          </p:cNvSpPr>
          <p:nvPr>
            <p:ph idx="1"/>
          </p:nvPr>
        </p:nvSpPr>
        <p:spPr>
          <a:xfrm>
            <a:off x="6096000" y="1047750"/>
            <a:ext cx="5508396" cy="5037165"/>
          </a:xfrm>
        </p:spPr>
        <p:txBody>
          <a:bodyPr/>
          <a:lstStyle/>
          <a:p>
            <a:pPr>
              <a:spcBef>
                <a:spcPts val="0"/>
              </a:spcBef>
              <a:spcAft>
                <a:spcPts val="1000"/>
              </a:spcAft>
            </a:pPr>
            <a:r>
              <a:rPr lang="en-US" sz="2400" dirty="0">
                <a:solidFill>
                  <a:srgbClr val="000000"/>
                </a:solidFill>
              </a:rPr>
              <a:t>Conducts independent and objective peer review of DOE activities</a:t>
            </a:r>
          </a:p>
          <a:p>
            <a:pPr>
              <a:spcBef>
                <a:spcPts val="0"/>
              </a:spcBef>
              <a:spcAft>
                <a:spcPts val="1000"/>
              </a:spcAft>
            </a:pPr>
            <a:r>
              <a:rPr lang="en-US" sz="2400" dirty="0"/>
              <a:t>Required to report its findings,  conclusions, and recommendations to the U.S. Congress and the Secretary of Energy</a:t>
            </a:r>
          </a:p>
          <a:p>
            <a:pPr>
              <a:spcBef>
                <a:spcPts val="0"/>
              </a:spcBef>
              <a:spcAft>
                <a:spcPts val="1000"/>
              </a:spcAft>
            </a:pPr>
            <a:r>
              <a:rPr lang="en-US" sz="2400" dirty="0"/>
              <a:t>By law, has access to draft DOE  documents – allows Board  recommendations to be made  during decision-making, not after the fact</a:t>
            </a:r>
          </a:p>
          <a:p>
            <a:pPr>
              <a:spcBef>
                <a:spcPts val="0"/>
              </a:spcBef>
              <a:spcAft>
                <a:spcPts val="1000"/>
              </a:spcAft>
            </a:pPr>
            <a:r>
              <a:rPr lang="en-US" sz="2400" dirty="0"/>
              <a:t>Provides congressional testimony at the invitation of Congress</a:t>
            </a:r>
          </a:p>
          <a:p>
            <a:endParaRPr lang="en-US" dirty="0"/>
          </a:p>
        </p:txBody>
      </p:sp>
      <p:sp>
        <p:nvSpPr>
          <p:cNvPr id="4" name="Slide Number Placeholder 3">
            <a:extLst>
              <a:ext uri="{FF2B5EF4-FFF2-40B4-BE49-F238E27FC236}">
                <a16:creationId xmlns:a16="http://schemas.microsoft.com/office/drawing/2014/main" id="{21A8DF33-860E-4C4C-B68B-521D013704E4}"/>
              </a:ext>
            </a:extLst>
          </p:cNvPr>
          <p:cNvSpPr>
            <a:spLocks noGrp="1"/>
          </p:cNvSpPr>
          <p:nvPr>
            <p:ph type="sldNum" sz="quarter" idx="11"/>
          </p:nvPr>
        </p:nvSpPr>
        <p:spPr bwMode="auto">
          <a:xfrm>
            <a:off x="11465271" y="6350034"/>
            <a:ext cx="244968" cy="280719"/>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900" kern="1200" baseline="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969AC980-49A1-4F86-AD60-D3A74199890A}" type="slidenum">
              <a:rPr lang="en-US" smtClean="0"/>
              <a:pPr/>
              <a:t>5</a:t>
            </a:fld>
            <a:endParaRPr lang="en-US" dirty="0"/>
          </a:p>
        </p:txBody>
      </p:sp>
      <p:pic>
        <p:nvPicPr>
          <p:cNvPr id="6" name="Picture 5">
            <a:extLst>
              <a:ext uri="{FF2B5EF4-FFF2-40B4-BE49-F238E27FC236}">
                <a16:creationId xmlns:a16="http://schemas.microsoft.com/office/drawing/2014/main" id="{889868A0-C93A-4E62-81D9-27B73CC49C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35963" y="1213321"/>
            <a:ext cx="2155973" cy="2743200"/>
          </a:xfrm>
          <a:prstGeom prst="rect">
            <a:avLst/>
          </a:prstGeom>
        </p:spPr>
      </p:pic>
      <p:pic>
        <p:nvPicPr>
          <p:cNvPr id="7" name="Picture 6">
            <a:extLst>
              <a:ext uri="{FF2B5EF4-FFF2-40B4-BE49-F238E27FC236}">
                <a16:creationId xmlns:a16="http://schemas.microsoft.com/office/drawing/2014/main" id="{2FD33560-13C0-4630-92A6-7BEC13958B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066" y="2055415"/>
            <a:ext cx="2421332" cy="2743200"/>
          </a:xfrm>
          <a:prstGeom prst="rect">
            <a:avLst/>
          </a:prstGeom>
        </p:spPr>
      </p:pic>
      <p:pic>
        <p:nvPicPr>
          <p:cNvPr id="8" name="Picture 7">
            <a:extLst>
              <a:ext uri="{FF2B5EF4-FFF2-40B4-BE49-F238E27FC236}">
                <a16:creationId xmlns:a16="http://schemas.microsoft.com/office/drawing/2014/main" id="{6F3CD07F-8802-41DA-834B-2F430D6B3A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3283" y="4710513"/>
            <a:ext cx="4396742" cy="1920240"/>
          </a:xfrm>
          <a:prstGeom prst="rect">
            <a:avLst/>
          </a:prstGeom>
        </p:spPr>
      </p:pic>
      <p:sp>
        <p:nvSpPr>
          <p:cNvPr id="5" name="object 5">
            <a:extLst>
              <a:ext uri="{FF2B5EF4-FFF2-40B4-BE49-F238E27FC236}">
                <a16:creationId xmlns:a16="http://schemas.microsoft.com/office/drawing/2014/main" id="{5F4C54ED-83AB-1E42-C98B-88C1CF9439A2}"/>
              </a:ext>
            </a:extLst>
          </p:cNvPr>
          <p:cNvSpPr txBox="1">
            <a:spLocks noGrp="1"/>
          </p:cNvSpPr>
          <p:nvPr>
            <p:ph type="ftr" sz="quarter" idx="5"/>
          </p:nvPr>
        </p:nvSpPr>
        <p:spPr>
          <a:xfrm>
            <a:off x="1442491" y="6377294"/>
            <a:ext cx="2668270" cy="154529"/>
          </a:xfrm>
          <a:prstGeom prst="rect">
            <a:avLst/>
          </a:prstGeom>
        </p:spPr>
        <p:txBody>
          <a:bodyPr vert="horz" wrap="square" lIns="0" tIns="635" rIns="0" bIns="0" rtlCol="0">
            <a:spAutoFit/>
          </a:bodyPr>
          <a:lstStyle/>
          <a:p>
            <a:pPr marL="282575">
              <a:lnSpc>
                <a:spcPct val="100000"/>
              </a:lnSpc>
            </a:pPr>
            <a:r>
              <a:rPr lang="en-US" b="0" spc="-5" dirty="0">
                <a:latin typeface="Arial"/>
                <a:cs typeface="Arial"/>
              </a:rPr>
              <a:t>June 6, 2024</a:t>
            </a:r>
            <a:endParaRPr lang="en-US" dirty="0">
              <a:latin typeface="Arial"/>
              <a:cs typeface="Arial"/>
            </a:endParaRPr>
          </a:p>
        </p:txBody>
      </p:sp>
      <p:sp>
        <p:nvSpPr>
          <p:cNvPr id="9" name="object 4">
            <a:extLst>
              <a:ext uri="{FF2B5EF4-FFF2-40B4-BE49-F238E27FC236}">
                <a16:creationId xmlns:a16="http://schemas.microsoft.com/office/drawing/2014/main" id="{6F0422E5-87DF-FD7B-C4D3-4F086E078E70}"/>
              </a:ext>
            </a:extLst>
          </p:cNvPr>
          <p:cNvSpPr txBox="1"/>
          <p:nvPr/>
        </p:nvSpPr>
        <p:spPr>
          <a:xfrm>
            <a:off x="10370962" y="6170476"/>
            <a:ext cx="712470" cy="320601"/>
          </a:xfrm>
          <a:prstGeom prst="rect">
            <a:avLst/>
          </a:prstGeom>
        </p:spPr>
        <p:txBody>
          <a:bodyPr vert="horz" wrap="square" lIns="0" tIns="0" rIns="0" bIns="0" rtlCol="0">
            <a:spAutoFit/>
          </a:bodyPr>
          <a:lstStyle/>
          <a:p>
            <a:pPr marL="26034">
              <a:lnSpc>
                <a:spcPts val="1630"/>
              </a:lnSpc>
            </a:pPr>
            <a:r>
              <a:rPr sz="1400" b="1" i="1" spc="-10" dirty="0">
                <a:latin typeface="Arial"/>
                <a:cs typeface="Arial"/>
              </a:rPr>
              <a:t>NWTRB</a:t>
            </a:r>
            <a:endParaRPr sz="1400" dirty="0">
              <a:latin typeface="Arial"/>
              <a:cs typeface="Arial"/>
            </a:endParaRPr>
          </a:p>
          <a:p>
            <a:pPr marL="12700">
              <a:lnSpc>
                <a:spcPts val="944"/>
              </a:lnSpc>
            </a:pPr>
            <a:r>
              <a:rPr sz="800" spc="-5" dirty="0">
                <a:solidFill>
                  <a:srgbClr val="3333CC"/>
                </a:solidFill>
                <a:latin typeface="Arial"/>
                <a:cs typeface="Arial"/>
                <a:hlinkClick r:id="rId5"/>
              </a:rPr>
              <a:t>www.nwtrb.gov</a:t>
            </a:r>
            <a:endParaRPr sz="800" dirty="0">
              <a:latin typeface="Arial"/>
              <a:cs typeface="Arial"/>
            </a:endParaRPr>
          </a:p>
        </p:txBody>
      </p:sp>
    </p:spTree>
    <p:extLst>
      <p:ext uri="{BB962C8B-B14F-4D97-AF65-F5344CB8AC3E}">
        <p14:creationId xmlns:p14="http://schemas.microsoft.com/office/powerpoint/2010/main" val="2241127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8141-4874-48FD-B6E6-A6FD590B4825}"/>
              </a:ext>
            </a:extLst>
          </p:cNvPr>
          <p:cNvSpPr>
            <a:spLocks noGrp="1"/>
          </p:cNvSpPr>
          <p:nvPr>
            <p:ph type="title"/>
          </p:nvPr>
        </p:nvSpPr>
        <p:spPr>
          <a:xfrm>
            <a:off x="1183283" y="276553"/>
            <a:ext cx="9825433" cy="492443"/>
          </a:xfrm>
        </p:spPr>
        <p:txBody>
          <a:bodyPr/>
          <a:lstStyle/>
          <a:p>
            <a:pPr algn="ctr"/>
            <a:r>
              <a:rPr lang="en-US" b="1" spc="-10" dirty="0"/>
              <a:t>About </a:t>
            </a:r>
            <a:r>
              <a:rPr lang="en-US" b="1" spc="-5" dirty="0"/>
              <a:t>the</a:t>
            </a:r>
            <a:r>
              <a:rPr lang="en-US" b="1" spc="-35" dirty="0"/>
              <a:t> </a:t>
            </a:r>
            <a:r>
              <a:rPr lang="en-US" b="1" spc="-5" dirty="0"/>
              <a:t>Board (cont.)</a:t>
            </a:r>
            <a:endParaRPr lang="en-US" b="1" dirty="0"/>
          </a:p>
        </p:txBody>
      </p:sp>
      <p:sp>
        <p:nvSpPr>
          <p:cNvPr id="3" name="Content Placeholder 2">
            <a:extLst>
              <a:ext uri="{FF2B5EF4-FFF2-40B4-BE49-F238E27FC236}">
                <a16:creationId xmlns:a16="http://schemas.microsoft.com/office/drawing/2014/main" id="{58C173D5-8275-4344-9818-292D1C478C17}"/>
              </a:ext>
            </a:extLst>
          </p:cNvPr>
          <p:cNvSpPr>
            <a:spLocks noGrp="1"/>
          </p:cNvSpPr>
          <p:nvPr>
            <p:ph idx="1"/>
          </p:nvPr>
        </p:nvSpPr>
        <p:spPr>
          <a:xfrm>
            <a:off x="5769033" y="1047751"/>
            <a:ext cx="5735782" cy="4970664"/>
          </a:xfrm>
        </p:spPr>
        <p:txBody>
          <a:bodyPr/>
          <a:lstStyle/>
          <a:p>
            <a:pPr>
              <a:spcBef>
                <a:spcPts val="0"/>
              </a:spcBef>
              <a:spcAft>
                <a:spcPts val="1000"/>
              </a:spcAft>
            </a:pPr>
            <a:r>
              <a:rPr lang="en-US" sz="2400" dirty="0"/>
              <a:t>Holds public meetings several  times per year in different geographic locations in the United States</a:t>
            </a:r>
          </a:p>
          <a:p>
            <a:pPr>
              <a:spcBef>
                <a:spcPts val="0"/>
              </a:spcBef>
              <a:spcAft>
                <a:spcPts val="1000"/>
              </a:spcAft>
            </a:pPr>
            <a:r>
              <a:rPr lang="en-US" sz="2400" dirty="0"/>
              <a:t>The meetings are webcast</a:t>
            </a:r>
          </a:p>
          <a:p>
            <a:pPr>
              <a:spcBef>
                <a:spcPts val="0"/>
              </a:spcBef>
              <a:spcAft>
                <a:spcPts val="1000"/>
              </a:spcAft>
            </a:pPr>
            <a:r>
              <a:rPr lang="en-US" sz="2400" dirty="0"/>
              <a:t>Provides technical and scientific  comments in letters or reports to DOE following public meetings</a:t>
            </a:r>
          </a:p>
          <a:p>
            <a:pPr>
              <a:spcBef>
                <a:spcPts val="0"/>
              </a:spcBef>
              <a:spcAft>
                <a:spcPts val="1000"/>
              </a:spcAft>
            </a:pPr>
            <a:r>
              <a:rPr lang="en-US" sz="2400" dirty="0"/>
              <a:t>Makes all official documents (meeting transcripts and materials, reports,  correspondence, congressional  testimony, etc.) available on its  website: </a:t>
            </a:r>
            <a:r>
              <a:rPr lang="en-US" sz="2400" dirty="0">
                <a:solidFill>
                  <a:schemeClr val="accent2">
                    <a:lumMod val="75000"/>
                  </a:schemeClr>
                </a:solidFill>
                <a:hlinkClick r:id="rId3">
                  <a:extLst>
                    <a:ext uri="{A12FA001-AC4F-418D-AE19-62706E023703}">
                      <ahyp:hlinkClr xmlns:ahyp="http://schemas.microsoft.com/office/drawing/2018/hyperlinkcolor" val="tx"/>
                    </a:ext>
                  </a:extLst>
                </a:hlinkClick>
              </a:rPr>
              <a:t>www.nwtrb.gov</a:t>
            </a:r>
            <a:r>
              <a:rPr lang="en-US" sz="2400" dirty="0">
                <a:solidFill>
                  <a:srgbClr val="002060"/>
                </a:solidFill>
              </a:rPr>
              <a:t> </a:t>
            </a:r>
          </a:p>
          <a:p>
            <a:endParaRPr lang="en-US" dirty="0"/>
          </a:p>
        </p:txBody>
      </p:sp>
      <p:sp>
        <p:nvSpPr>
          <p:cNvPr id="4" name="Slide Number Placeholder 3">
            <a:extLst>
              <a:ext uri="{FF2B5EF4-FFF2-40B4-BE49-F238E27FC236}">
                <a16:creationId xmlns:a16="http://schemas.microsoft.com/office/drawing/2014/main" id="{24B4CC93-DBCD-449D-A710-18F8D0F34DD5}"/>
              </a:ext>
            </a:extLst>
          </p:cNvPr>
          <p:cNvSpPr>
            <a:spLocks noGrp="1"/>
          </p:cNvSpPr>
          <p:nvPr>
            <p:ph type="sldNum" sz="quarter" idx="11"/>
          </p:nvPr>
        </p:nvSpPr>
        <p:spPr bwMode="auto">
          <a:xfrm>
            <a:off x="11445171" y="6350035"/>
            <a:ext cx="244968" cy="293104"/>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900" kern="1200" baseline="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969AC980-49A1-4F86-AD60-D3A74199890A}" type="slidenum">
              <a:rPr lang="en-US" smtClean="0"/>
              <a:pPr/>
              <a:t>6</a:t>
            </a:fld>
            <a:endParaRPr lang="en-US" dirty="0"/>
          </a:p>
        </p:txBody>
      </p:sp>
      <p:pic>
        <p:nvPicPr>
          <p:cNvPr id="6" name="Picture 5">
            <a:extLst>
              <a:ext uri="{FF2B5EF4-FFF2-40B4-BE49-F238E27FC236}">
                <a16:creationId xmlns:a16="http://schemas.microsoft.com/office/drawing/2014/main" id="{6BD4565B-B9B7-407A-BC80-1B52D9C4378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51493" y="1167138"/>
            <a:ext cx="3863004" cy="2377440"/>
          </a:xfrm>
          <a:prstGeom prst="rect">
            <a:avLst/>
          </a:prstGeom>
        </p:spPr>
      </p:pic>
      <p:pic>
        <p:nvPicPr>
          <p:cNvPr id="7" name="Picture 6">
            <a:extLst>
              <a:ext uri="{FF2B5EF4-FFF2-40B4-BE49-F238E27FC236}">
                <a16:creationId xmlns:a16="http://schemas.microsoft.com/office/drawing/2014/main" id="{BD5FA2A3-CECE-4702-B5A7-8224330F9E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2523" y="3743777"/>
            <a:ext cx="2446109" cy="2194560"/>
          </a:xfrm>
          <a:prstGeom prst="rect">
            <a:avLst/>
          </a:prstGeom>
        </p:spPr>
      </p:pic>
      <p:pic>
        <p:nvPicPr>
          <p:cNvPr id="8" name="Picture 7">
            <a:extLst>
              <a:ext uri="{FF2B5EF4-FFF2-40B4-BE49-F238E27FC236}">
                <a16:creationId xmlns:a16="http://schemas.microsoft.com/office/drawing/2014/main" id="{EE0473BB-EE11-40FC-915C-778EF31C73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75828" y="3021073"/>
            <a:ext cx="2684660" cy="3108960"/>
          </a:xfrm>
          <a:prstGeom prst="rect">
            <a:avLst/>
          </a:prstGeom>
        </p:spPr>
      </p:pic>
      <p:sp>
        <p:nvSpPr>
          <p:cNvPr id="5" name="object 5">
            <a:extLst>
              <a:ext uri="{FF2B5EF4-FFF2-40B4-BE49-F238E27FC236}">
                <a16:creationId xmlns:a16="http://schemas.microsoft.com/office/drawing/2014/main" id="{E6DBA1ED-5D2F-ED8D-4660-29C698C5DAB0}"/>
              </a:ext>
            </a:extLst>
          </p:cNvPr>
          <p:cNvSpPr txBox="1">
            <a:spLocks noGrp="1"/>
          </p:cNvSpPr>
          <p:nvPr>
            <p:ph type="ftr" sz="quarter" idx="5"/>
          </p:nvPr>
        </p:nvSpPr>
        <p:spPr>
          <a:xfrm>
            <a:off x="1442491" y="6377294"/>
            <a:ext cx="2668270" cy="154529"/>
          </a:xfrm>
          <a:prstGeom prst="rect">
            <a:avLst/>
          </a:prstGeom>
        </p:spPr>
        <p:txBody>
          <a:bodyPr vert="horz" wrap="square" lIns="0" tIns="635" rIns="0" bIns="0" rtlCol="0">
            <a:spAutoFit/>
          </a:bodyPr>
          <a:lstStyle/>
          <a:p>
            <a:pPr marL="282575">
              <a:lnSpc>
                <a:spcPct val="100000"/>
              </a:lnSpc>
            </a:pPr>
            <a:r>
              <a:rPr lang="en-US" b="0" spc="-5" dirty="0">
                <a:latin typeface="Arial"/>
                <a:cs typeface="Arial"/>
              </a:rPr>
              <a:t>June 6,</a:t>
            </a:r>
            <a:r>
              <a:rPr lang="en-US" b="0" dirty="0">
                <a:latin typeface="Arial"/>
                <a:cs typeface="Arial"/>
              </a:rPr>
              <a:t> </a:t>
            </a:r>
            <a:r>
              <a:rPr lang="en-US" b="0" spc="-5" dirty="0">
                <a:latin typeface="Arial"/>
                <a:cs typeface="Arial"/>
              </a:rPr>
              <a:t>2024</a:t>
            </a:r>
            <a:endParaRPr lang="en-US" dirty="0">
              <a:latin typeface="Arial"/>
              <a:cs typeface="Arial"/>
            </a:endParaRPr>
          </a:p>
        </p:txBody>
      </p:sp>
      <p:sp>
        <p:nvSpPr>
          <p:cNvPr id="10" name="object 4">
            <a:extLst>
              <a:ext uri="{FF2B5EF4-FFF2-40B4-BE49-F238E27FC236}">
                <a16:creationId xmlns:a16="http://schemas.microsoft.com/office/drawing/2014/main" id="{D6F4B490-1D43-872D-4EEA-8C2CD0B7F2D7}"/>
              </a:ext>
            </a:extLst>
          </p:cNvPr>
          <p:cNvSpPr txBox="1"/>
          <p:nvPr/>
        </p:nvSpPr>
        <p:spPr>
          <a:xfrm>
            <a:off x="10370962" y="6170476"/>
            <a:ext cx="712470" cy="320601"/>
          </a:xfrm>
          <a:prstGeom prst="rect">
            <a:avLst/>
          </a:prstGeom>
        </p:spPr>
        <p:txBody>
          <a:bodyPr vert="horz" wrap="square" lIns="0" tIns="0" rIns="0" bIns="0" rtlCol="0">
            <a:spAutoFit/>
          </a:bodyPr>
          <a:lstStyle/>
          <a:p>
            <a:pPr marL="26034">
              <a:lnSpc>
                <a:spcPts val="1630"/>
              </a:lnSpc>
            </a:pPr>
            <a:r>
              <a:rPr sz="1400" b="1" i="1" spc="-10" dirty="0">
                <a:latin typeface="Arial"/>
                <a:cs typeface="Arial"/>
              </a:rPr>
              <a:t>NWTRB</a:t>
            </a:r>
            <a:endParaRPr sz="1400" dirty="0">
              <a:latin typeface="Arial"/>
              <a:cs typeface="Arial"/>
            </a:endParaRPr>
          </a:p>
          <a:p>
            <a:pPr marL="12700">
              <a:lnSpc>
                <a:spcPts val="944"/>
              </a:lnSpc>
            </a:pPr>
            <a:r>
              <a:rPr sz="800" spc="-5" dirty="0">
                <a:solidFill>
                  <a:srgbClr val="3333CC"/>
                </a:solidFill>
                <a:latin typeface="Arial"/>
                <a:cs typeface="Arial"/>
                <a:hlinkClick r:id="rId3"/>
              </a:rPr>
              <a:t>www.nwtrb.gov</a:t>
            </a:r>
            <a:endParaRPr sz="800" dirty="0">
              <a:latin typeface="Arial"/>
              <a:cs typeface="Arial"/>
            </a:endParaRPr>
          </a:p>
        </p:txBody>
      </p:sp>
    </p:spTree>
    <p:extLst>
      <p:ext uri="{BB962C8B-B14F-4D97-AF65-F5344CB8AC3E}">
        <p14:creationId xmlns:p14="http://schemas.microsoft.com/office/powerpoint/2010/main" val="397478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13004-8F18-484A-9832-46D7006C2201}"/>
              </a:ext>
            </a:extLst>
          </p:cNvPr>
          <p:cNvSpPr>
            <a:spLocks noGrp="1"/>
          </p:cNvSpPr>
          <p:nvPr>
            <p:ph type="title"/>
          </p:nvPr>
        </p:nvSpPr>
        <p:spPr>
          <a:xfrm>
            <a:off x="1183283" y="276553"/>
            <a:ext cx="9825433" cy="492443"/>
          </a:xfrm>
        </p:spPr>
        <p:txBody>
          <a:bodyPr/>
          <a:lstStyle/>
          <a:p>
            <a:pPr algn="ctr"/>
            <a:r>
              <a:rPr lang="en-US" b="1" spc="-5" dirty="0"/>
              <a:t>Current Board</a:t>
            </a:r>
            <a:r>
              <a:rPr lang="en-US" b="1" spc="-90" dirty="0"/>
              <a:t> </a:t>
            </a:r>
            <a:r>
              <a:rPr lang="en-US" b="1" spc="-5" dirty="0"/>
              <a:t>Members</a:t>
            </a:r>
            <a:endParaRPr lang="en-US" b="1" dirty="0"/>
          </a:p>
        </p:txBody>
      </p:sp>
      <p:sp>
        <p:nvSpPr>
          <p:cNvPr id="3" name="Content Placeholder 2">
            <a:extLst>
              <a:ext uri="{FF2B5EF4-FFF2-40B4-BE49-F238E27FC236}">
                <a16:creationId xmlns:a16="http://schemas.microsoft.com/office/drawing/2014/main" id="{CA6B6649-5E63-4CFB-AB57-C071F26B3C12}"/>
              </a:ext>
            </a:extLst>
          </p:cNvPr>
          <p:cNvSpPr>
            <a:spLocks noGrp="1"/>
          </p:cNvSpPr>
          <p:nvPr>
            <p:ph idx="1"/>
          </p:nvPr>
        </p:nvSpPr>
        <p:spPr/>
        <p:txBody>
          <a:bodyPr/>
          <a:lstStyle/>
          <a:p>
            <a:pPr marL="354965" indent="-342265">
              <a:lnSpc>
                <a:spcPct val="100000"/>
              </a:lnSpc>
              <a:spcAft>
                <a:spcPts val="0"/>
              </a:spcAft>
              <a:buFont typeface="Wingdings"/>
              <a:buChar char=""/>
              <a:tabLst>
                <a:tab pos="354965" algn="l"/>
                <a:tab pos="355600" algn="l"/>
              </a:tabLst>
            </a:pPr>
            <a:r>
              <a:rPr lang="en-US" sz="2200" b="1" spc="-5" dirty="0">
                <a:latin typeface="Arial"/>
                <a:cs typeface="Arial"/>
              </a:rPr>
              <a:t>Nathan Siu, Ph.D., Chair </a:t>
            </a:r>
            <a:r>
              <a:rPr lang="en-US" sz="2200" dirty="0">
                <a:latin typeface="Arial"/>
                <a:cs typeface="Arial"/>
              </a:rPr>
              <a:t>– Consultant, Risk Assessment</a:t>
            </a:r>
          </a:p>
          <a:p>
            <a:pPr marL="355600" indent="-342900">
              <a:lnSpc>
                <a:spcPct val="100000"/>
              </a:lnSpc>
              <a:spcBef>
                <a:spcPts val="935"/>
              </a:spcBef>
              <a:spcAft>
                <a:spcPts val="0"/>
              </a:spcAft>
              <a:buFont typeface="Wingdings"/>
              <a:buChar char=""/>
              <a:tabLst>
                <a:tab pos="354965" algn="l"/>
                <a:tab pos="355600" algn="l"/>
              </a:tabLst>
            </a:pPr>
            <a:r>
              <a:rPr lang="en-US" sz="2200" b="1" spc="-5" dirty="0">
                <a:latin typeface="Arial"/>
                <a:cs typeface="Arial"/>
              </a:rPr>
              <a:t>Ronald Ballinger, Sc.D. </a:t>
            </a:r>
            <a:r>
              <a:rPr lang="en-US" sz="2200" spc="-5" dirty="0">
                <a:latin typeface="Arial"/>
                <a:cs typeface="Arial"/>
              </a:rPr>
              <a:t>– Massachusetts Institute of Technology</a:t>
            </a:r>
          </a:p>
          <a:p>
            <a:pPr marL="355600" indent="-342900">
              <a:lnSpc>
                <a:spcPct val="100000"/>
              </a:lnSpc>
              <a:spcBef>
                <a:spcPts val="935"/>
              </a:spcBef>
              <a:spcAft>
                <a:spcPts val="0"/>
              </a:spcAft>
              <a:buFont typeface="Wingdings"/>
              <a:buChar char=""/>
              <a:tabLst>
                <a:tab pos="354965" algn="l"/>
                <a:tab pos="355600" algn="l"/>
              </a:tabLst>
            </a:pPr>
            <a:r>
              <a:rPr lang="en-US" sz="2200" b="1" spc="-5" dirty="0">
                <a:latin typeface="Arial"/>
                <a:cs typeface="Arial"/>
              </a:rPr>
              <a:t>Steven </a:t>
            </a:r>
            <a:r>
              <a:rPr lang="en-US" sz="2200" b="1" spc="5" dirty="0">
                <a:latin typeface="Arial"/>
                <a:cs typeface="Arial"/>
              </a:rPr>
              <a:t>M. </a:t>
            </a:r>
            <a:r>
              <a:rPr lang="en-US" sz="2200" b="1" spc="-5" dirty="0">
                <a:latin typeface="Arial"/>
                <a:cs typeface="Arial"/>
              </a:rPr>
              <a:t>Becker, Ph.D. </a:t>
            </a:r>
            <a:r>
              <a:rPr lang="en-US" sz="2200" dirty="0">
                <a:latin typeface="Arial"/>
                <a:cs typeface="Arial"/>
              </a:rPr>
              <a:t>– Old </a:t>
            </a:r>
            <a:r>
              <a:rPr lang="en-US" sz="2200" spc="-5" dirty="0">
                <a:latin typeface="Arial"/>
                <a:cs typeface="Arial"/>
              </a:rPr>
              <a:t>Dominion</a:t>
            </a:r>
            <a:r>
              <a:rPr lang="en-US" sz="2200" spc="-85" dirty="0">
                <a:latin typeface="Arial"/>
                <a:cs typeface="Arial"/>
              </a:rPr>
              <a:t> </a:t>
            </a:r>
            <a:r>
              <a:rPr lang="en-US" sz="2200" spc="-5" dirty="0">
                <a:latin typeface="Arial"/>
                <a:cs typeface="Arial"/>
              </a:rPr>
              <a:t>University</a:t>
            </a:r>
            <a:endParaRPr lang="en-US" sz="2200" dirty="0">
              <a:latin typeface="Arial"/>
              <a:cs typeface="Arial"/>
            </a:endParaRPr>
          </a:p>
          <a:p>
            <a:pPr marL="355600" indent="-342900">
              <a:lnSpc>
                <a:spcPct val="100000"/>
              </a:lnSpc>
              <a:spcBef>
                <a:spcPts val="935"/>
              </a:spcBef>
              <a:spcAft>
                <a:spcPts val="0"/>
              </a:spcAft>
              <a:buFont typeface="Wingdings"/>
              <a:buChar char=""/>
              <a:tabLst>
                <a:tab pos="354965" algn="l"/>
                <a:tab pos="355600" algn="l"/>
              </a:tabLst>
            </a:pPr>
            <a:r>
              <a:rPr lang="en-US" sz="2200" b="1" spc="-10" dirty="0">
                <a:latin typeface="Arial"/>
                <a:cs typeface="Arial"/>
              </a:rPr>
              <a:t>Allen </a:t>
            </a:r>
            <a:r>
              <a:rPr lang="en-US" sz="2200" b="1" dirty="0">
                <a:latin typeface="Arial"/>
                <a:cs typeface="Arial"/>
              </a:rPr>
              <a:t>G. </a:t>
            </a:r>
            <a:r>
              <a:rPr lang="en-US" sz="2200" b="1" spc="-5" dirty="0">
                <a:latin typeface="Arial"/>
                <a:cs typeface="Arial"/>
              </a:rPr>
              <a:t>Croff, Graduate Nuc. Engr. Degree </a:t>
            </a:r>
            <a:r>
              <a:rPr lang="en-US" sz="2200" dirty="0">
                <a:latin typeface="Arial"/>
                <a:cs typeface="Arial"/>
              </a:rPr>
              <a:t>– </a:t>
            </a:r>
            <a:r>
              <a:rPr lang="en-US" sz="2200" spc="-5" dirty="0">
                <a:latin typeface="Arial"/>
                <a:cs typeface="Arial"/>
              </a:rPr>
              <a:t>Vanderbilt</a:t>
            </a:r>
            <a:r>
              <a:rPr lang="en-US" sz="2200" spc="-10" dirty="0">
                <a:latin typeface="Arial"/>
                <a:cs typeface="Arial"/>
              </a:rPr>
              <a:t> </a:t>
            </a:r>
            <a:r>
              <a:rPr lang="en-US" sz="2200" spc="-5" dirty="0">
                <a:latin typeface="Arial"/>
                <a:cs typeface="Arial"/>
              </a:rPr>
              <a:t>University</a:t>
            </a:r>
          </a:p>
          <a:p>
            <a:pPr marL="355600" indent="-342900">
              <a:lnSpc>
                <a:spcPct val="100000"/>
              </a:lnSpc>
              <a:spcBef>
                <a:spcPts val="935"/>
              </a:spcBef>
              <a:spcAft>
                <a:spcPts val="0"/>
              </a:spcAft>
              <a:buFont typeface="Wingdings"/>
              <a:buChar char=""/>
              <a:tabLst>
                <a:tab pos="354965" algn="l"/>
                <a:tab pos="355600" algn="l"/>
              </a:tabLst>
            </a:pPr>
            <a:r>
              <a:rPr lang="en-US" sz="2200" b="1" spc="-5" dirty="0">
                <a:latin typeface="Arial"/>
                <a:cs typeface="Arial"/>
              </a:rPr>
              <a:t>Tissa Illangasekare, Ph.D. </a:t>
            </a:r>
            <a:r>
              <a:rPr lang="en-US" sz="2200" dirty="0">
                <a:latin typeface="Arial"/>
                <a:cs typeface="Arial"/>
              </a:rPr>
              <a:t>– </a:t>
            </a:r>
            <a:r>
              <a:rPr lang="en-US" sz="2200" spc="-5" dirty="0">
                <a:latin typeface="Arial"/>
                <a:cs typeface="Arial"/>
              </a:rPr>
              <a:t>Colorado School of</a:t>
            </a:r>
            <a:r>
              <a:rPr lang="en-US" sz="2200" spc="-90" dirty="0">
                <a:latin typeface="Arial"/>
                <a:cs typeface="Arial"/>
              </a:rPr>
              <a:t> </a:t>
            </a:r>
            <a:r>
              <a:rPr lang="en-US" sz="2200" spc="-5" dirty="0">
                <a:latin typeface="Arial"/>
                <a:cs typeface="Arial"/>
              </a:rPr>
              <a:t>Mines</a:t>
            </a:r>
            <a:endParaRPr lang="en-US" sz="2200" dirty="0">
              <a:latin typeface="Arial"/>
              <a:cs typeface="Arial"/>
            </a:endParaRPr>
          </a:p>
          <a:p>
            <a:pPr marL="355600" indent="-342900">
              <a:lnSpc>
                <a:spcPct val="100000"/>
              </a:lnSpc>
              <a:spcBef>
                <a:spcPts val="935"/>
              </a:spcBef>
              <a:spcAft>
                <a:spcPts val="0"/>
              </a:spcAft>
              <a:buFont typeface="Wingdings"/>
              <a:buChar char=""/>
              <a:tabLst>
                <a:tab pos="354965" algn="l"/>
                <a:tab pos="355600" algn="l"/>
              </a:tabLst>
            </a:pPr>
            <a:r>
              <a:rPr lang="en-US" sz="2200" b="1" spc="-5" dirty="0">
                <a:latin typeface="Arial"/>
                <a:cs typeface="Arial"/>
              </a:rPr>
              <a:t>Kenneth Lee Peddicord, Ph.D. </a:t>
            </a:r>
            <a:r>
              <a:rPr lang="en-US" sz="2200" dirty="0">
                <a:latin typeface="Arial"/>
                <a:cs typeface="Arial"/>
              </a:rPr>
              <a:t>– </a:t>
            </a:r>
            <a:r>
              <a:rPr lang="en-US" sz="2200" spc="-10" dirty="0">
                <a:latin typeface="Arial"/>
                <a:cs typeface="Arial"/>
              </a:rPr>
              <a:t>Texas </a:t>
            </a:r>
            <a:r>
              <a:rPr lang="en-US" sz="2200" dirty="0">
                <a:latin typeface="Arial"/>
                <a:cs typeface="Arial"/>
              </a:rPr>
              <a:t>A&amp;M</a:t>
            </a:r>
            <a:r>
              <a:rPr lang="en-US" sz="2200" spc="-70" dirty="0">
                <a:latin typeface="Arial"/>
                <a:cs typeface="Arial"/>
              </a:rPr>
              <a:t> </a:t>
            </a:r>
            <a:r>
              <a:rPr lang="en-US" sz="2200" spc="-5" dirty="0">
                <a:latin typeface="Arial"/>
                <a:cs typeface="Arial"/>
              </a:rPr>
              <a:t>University</a:t>
            </a:r>
            <a:endParaRPr lang="en-US" sz="2200" dirty="0">
              <a:latin typeface="Arial"/>
              <a:cs typeface="Arial"/>
            </a:endParaRPr>
          </a:p>
          <a:p>
            <a:pPr marL="355600" indent="-342900">
              <a:spcBef>
                <a:spcPts val="935"/>
              </a:spcBef>
              <a:spcAft>
                <a:spcPts val="0"/>
              </a:spcAft>
              <a:buFont typeface="Wingdings"/>
              <a:buChar char=""/>
              <a:tabLst>
                <a:tab pos="354965" algn="l"/>
                <a:tab pos="355600" algn="l"/>
              </a:tabLst>
            </a:pPr>
            <a:r>
              <a:rPr lang="en-US" sz="2200" b="1" spc="-5" dirty="0">
                <a:latin typeface="Arial" panose="020B0604020202020204" pitchFamily="34" charset="0"/>
                <a:cs typeface="Arial" panose="020B0604020202020204" pitchFamily="34" charset="0"/>
              </a:rPr>
              <a:t>Scott Tyler, Ph.D. </a:t>
            </a:r>
            <a:r>
              <a:rPr lang="en-US" sz="2200" spc="-5" dirty="0">
                <a:latin typeface="Arial" panose="020B0604020202020204" pitchFamily="34" charset="0"/>
                <a:cs typeface="Arial" panose="020B0604020202020204" pitchFamily="34" charset="0"/>
              </a:rPr>
              <a:t>– University of Nevada, Reno</a:t>
            </a:r>
          </a:p>
          <a:p>
            <a:pPr marL="355600" indent="-342900">
              <a:spcBef>
                <a:spcPts val="935"/>
              </a:spcBef>
              <a:spcAft>
                <a:spcPts val="0"/>
              </a:spcAft>
              <a:buFont typeface="Wingdings"/>
              <a:buChar char=""/>
              <a:tabLst>
                <a:tab pos="354965" algn="l"/>
                <a:tab pos="355600" algn="l"/>
              </a:tabLst>
            </a:pPr>
            <a:r>
              <a:rPr lang="en-US" sz="2200" b="1" spc="-5" dirty="0">
                <a:latin typeface="Arial" panose="020B0604020202020204" pitchFamily="34" charset="0"/>
                <a:cs typeface="Arial" panose="020B0604020202020204" pitchFamily="34" charset="0"/>
              </a:rPr>
              <a:t>Brian Woods, Ph.D.</a:t>
            </a:r>
            <a:r>
              <a:rPr lang="en-US" sz="2200" spc="-5" dirty="0">
                <a:latin typeface="Arial" panose="020B0604020202020204" pitchFamily="34" charset="0"/>
                <a:cs typeface="Arial" panose="020B0604020202020204" pitchFamily="34" charset="0"/>
              </a:rPr>
              <a:t> – Oregon State University</a:t>
            </a:r>
          </a:p>
          <a:p>
            <a:pPr marL="355600" indent="-342900">
              <a:spcBef>
                <a:spcPts val="935"/>
              </a:spcBef>
              <a:spcAft>
                <a:spcPts val="0"/>
              </a:spcAft>
              <a:buFont typeface="Wingdings"/>
              <a:buChar char=""/>
              <a:tabLst>
                <a:tab pos="354965" algn="l"/>
                <a:tab pos="355600" algn="l"/>
              </a:tabLst>
            </a:pPr>
            <a:r>
              <a:rPr lang="en-US" sz="2200" spc="-5" dirty="0">
                <a:latin typeface="Arial" panose="020B0604020202020204" pitchFamily="34" charset="0"/>
                <a:cs typeface="Arial" panose="020B0604020202020204" pitchFamily="34" charset="0"/>
              </a:rPr>
              <a:t>(</a:t>
            </a:r>
            <a:r>
              <a:rPr lang="en-US" sz="2200" spc="-5" dirty="0">
                <a:solidFill>
                  <a:srgbClr val="000000"/>
                </a:solidFill>
                <a:latin typeface="Arial" panose="020B0604020202020204" pitchFamily="34" charset="0"/>
                <a:cs typeface="Arial" panose="020B0604020202020204" pitchFamily="34" charset="0"/>
              </a:rPr>
              <a:t>Three</a:t>
            </a:r>
            <a:r>
              <a:rPr lang="en-US" sz="2200" kern="0" dirty="0">
                <a:solidFill>
                  <a:srgbClr val="000000"/>
                </a:solidFill>
                <a:latin typeface="Arial" panose="020B0604020202020204" pitchFamily="34" charset="0"/>
                <a:cs typeface="Arial" panose="020B0604020202020204" pitchFamily="34" charset="0"/>
              </a:rPr>
              <a:t> positions vacant)</a:t>
            </a:r>
            <a:endParaRPr lang="en-US" sz="2200" kern="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2D977BA5-B0A5-48F6-BB01-D9301BDC0AEB}"/>
              </a:ext>
            </a:extLst>
          </p:cNvPr>
          <p:cNvSpPr>
            <a:spLocks noGrp="1"/>
          </p:cNvSpPr>
          <p:nvPr>
            <p:ph type="sldNum" sz="quarter" idx="11"/>
          </p:nvPr>
        </p:nvSpPr>
        <p:spPr bwMode="auto">
          <a:xfrm>
            <a:off x="11415833" y="6330776"/>
            <a:ext cx="265064" cy="320601"/>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900" kern="1200" baseline="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969AC980-49A1-4F86-AD60-D3A74199890A}" type="slidenum">
              <a:rPr lang="en-US" smtClean="0"/>
              <a:pPr/>
              <a:t>7</a:t>
            </a:fld>
            <a:endParaRPr lang="en-US" dirty="0"/>
          </a:p>
        </p:txBody>
      </p:sp>
      <p:sp>
        <p:nvSpPr>
          <p:cNvPr id="7" name="object 4">
            <a:extLst>
              <a:ext uri="{FF2B5EF4-FFF2-40B4-BE49-F238E27FC236}">
                <a16:creationId xmlns:a16="http://schemas.microsoft.com/office/drawing/2014/main" id="{827176B7-D19F-E9B6-A625-025CF106968B}"/>
              </a:ext>
            </a:extLst>
          </p:cNvPr>
          <p:cNvSpPr txBox="1"/>
          <p:nvPr/>
        </p:nvSpPr>
        <p:spPr>
          <a:xfrm>
            <a:off x="10370962" y="6170476"/>
            <a:ext cx="712470" cy="320601"/>
          </a:xfrm>
          <a:prstGeom prst="rect">
            <a:avLst/>
          </a:prstGeom>
        </p:spPr>
        <p:txBody>
          <a:bodyPr vert="horz" wrap="square" lIns="0" tIns="0" rIns="0" bIns="0" rtlCol="0">
            <a:spAutoFit/>
          </a:bodyPr>
          <a:lstStyle/>
          <a:p>
            <a:pPr marL="26034">
              <a:lnSpc>
                <a:spcPts val="1630"/>
              </a:lnSpc>
            </a:pPr>
            <a:r>
              <a:rPr sz="1400" b="1" i="1" spc="-10" dirty="0">
                <a:latin typeface="Arial"/>
                <a:cs typeface="Arial"/>
              </a:rPr>
              <a:t>NWTRB</a:t>
            </a:r>
            <a:endParaRPr sz="1400" dirty="0">
              <a:latin typeface="Arial"/>
              <a:cs typeface="Arial"/>
            </a:endParaRPr>
          </a:p>
          <a:p>
            <a:pPr marL="12700">
              <a:lnSpc>
                <a:spcPts val="944"/>
              </a:lnSpc>
            </a:pPr>
            <a:r>
              <a:rPr sz="800" spc="-5" dirty="0">
                <a:solidFill>
                  <a:srgbClr val="3333CC"/>
                </a:solidFill>
                <a:latin typeface="Arial"/>
                <a:cs typeface="Arial"/>
                <a:hlinkClick r:id="rId2"/>
              </a:rPr>
              <a:t>www.nwtrb.gov</a:t>
            </a:r>
            <a:endParaRPr sz="800" dirty="0">
              <a:latin typeface="Arial"/>
              <a:cs typeface="Arial"/>
            </a:endParaRPr>
          </a:p>
        </p:txBody>
      </p:sp>
      <p:sp>
        <p:nvSpPr>
          <p:cNvPr id="8" name="object 5">
            <a:extLst>
              <a:ext uri="{FF2B5EF4-FFF2-40B4-BE49-F238E27FC236}">
                <a16:creationId xmlns:a16="http://schemas.microsoft.com/office/drawing/2014/main" id="{A95DBE95-2550-93E0-68CB-71870CB56EC9}"/>
              </a:ext>
            </a:extLst>
          </p:cNvPr>
          <p:cNvSpPr txBox="1">
            <a:spLocks noGrp="1"/>
          </p:cNvSpPr>
          <p:nvPr>
            <p:ph type="ftr" sz="quarter" idx="5"/>
          </p:nvPr>
        </p:nvSpPr>
        <p:spPr>
          <a:xfrm>
            <a:off x="1442491" y="6377294"/>
            <a:ext cx="2668270" cy="154529"/>
          </a:xfrm>
          <a:prstGeom prst="rect">
            <a:avLst/>
          </a:prstGeom>
        </p:spPr>
        <p:txBody>
          <a:bodyPr vert="horz" wrap="square" lIns="0" tIns="635" rIns="0" bIns="0" rtlCol="0">
            <a:spAutoFit/>
          </a:bodyPr>
          <a:lstStyle/>
          <a:p>
            <a:pPr marL="282575">
              <a:lnSpc>
                <a:spcPct val="100000"/>
              </a:lnSpc>
            </a:pPr>
            <a:r>
              <a:rPr lang="en-US" b="0" spc="-5" dirty="0">
                <a:latin typeface="Arial"/>
                <a:cs typeface="Arial"/>
              </a:rPr>
              <a:t>June 6,</a:t>
            </a:r>
            <a:r>
              <a:rPr lang="en-US" b="0" dirty="0">
                <a:latin typeface="Arial"/>
                <a:cs typeface="Arial"/>
              </a:rPr>
              <a:t> </a:t>
            </a:r>
            <a:r>
              <a:rPr lang="en-US" b="0" spc="-5" dirty="0">
                <a:latin typeface="Arial"/>
                <a:cs typeface="Arial"/>
              </a:rPr>
              <a:t>2024</a:t>
            </a:r>
            <a:endParaRPr lang="en-US" dirty="0">
              <a:latin typeface="Arial"/>
              <a:cs typeface="Arial"/>
            </a:endParaRPr>
          </a:p>
        </p:txBody>
      </p:sp>
    </p:spTree>
    <p:extLst>
      <p:ext uri="{BB962C8B-B14F-4D97-AF65-F5344CB8AC3E}">
        <p14:creationId xmlns:p14="http://schemas.microsoft.com/office/powerpoint/2010/main" val="291896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CE93-66EB-42C9-A4D6-16FA8E37ECED}"/>
              </a:ext>
            </a:extLst>
          </p:cNvPr>
          <p:cNvSpPr>
            <a:spLocks noGrp="1"/>
          </p:cNvSpPr>
          <p:nvPr>
            <p:ph type="title"/>
          </p:nvPr>
        </p:nvSpPr>
        <p:spPr>
          <a:xfrm>
            <a:off x="1183283" y="276553"/>
            <a:ext cx="9825433" cy="492443"/>
          </a:xfrm>
        </p:spPr>
        <p:txBody>
          <a:bodyPr/>
          <a:lstStyle/>
          <a:p>
            <a:pPr algn="ctr"/>
            <a:r>
              <a:rPr lang="en-US" b="1" dirty="0"/>
              <a:t>Recent Board Meetings</a:t>
            </a:r>
            <a:endParaRPr lang="en-US" dirty="0"/>
          </a:p>
        </p:txBody>
      </p:sp>
      <p:sp>
        <p:nvSpPr>
          <p:cNvPr id="3" name="Content Placeholder 2">
            <a:extLst>
              <a:ext uri="{FF2B5EF4-FFF2-40B4-BE49-F238E27FC236}">
                <a16:creationId xmlns:a16="http://schemas.microsoft.com/office/drawing/2014/main" id="{89F0FC17-51AD-45B1-AAA8-275B771CCF61}"/>
              </a:ext>
            </a:extLst>
          </p:cNvPr>
          <p:cNvSpPr>
            <a:spLocks noGrp="1"/>
          </p:cNvSpPr>
          <p:nvPr>
            <p:ph idx="1"/>
          </p:nvPr>
        </p:nvSpPr>
        <p:spPr>
          <a:xfrm>
            <a:off x="812799" y="1047751"/>
            <a:ext cx="10706848" cy="4905374"/>
          </a:xfrm>
        </p:spPr>
        <p:txBody>
          <a:bodyPr/>
          <a:lstStyle/>
          <a:p>
            <a:pPr marL="355600" indent="-342900">
              <a:tabLst>
                <a:tab pos="355600" algn="l"/>
                <a:tab pos="356235" algn="l"/>
              </a:tabLst>
            </a:pPr>
            <a:r>
              <a:rPr lang="en-US" sz="2200" spc="-5" dirty="0">
                <a:latin typeface="Arial"/>
                <a:cs typeface="Arial"/>
              </a:rPr>
              <a:t>Summer 2023 Meeting – </a:t>
            </a:r>
            <a:r>
              <a:rPr lang="en-US" sz="2200" spc="-10" dirty="0">
                <a:latin typeface="Arial"/>
                <a:cs typeface="Arial"/>
              </a:rPr>
              <a:t>August 29-30,</a:t>
            </a:r>
            <a:r>
              <a:rPr lang="en-US" sz="2200" spc="60" dirty="0">
                <a:latin typeface="Arial"/>
                <a:cs typeface="Arial"/>
              </a:rPr>
              <a:t> </a:t>
            </a:r>
            <a:r>
              <a:rPr lang="en-US" sz="2200" spc="-5" dirty="0">
                <a:latin typeface="Arial"/>
                <a:cs typeface="Arial"/>
              </a:rPr>
              <a:t>2023</a:t>
            </a:r>
            <a:endParaRPr lang="en-US" sz="2000" dirty="0">
              <a:latin typeface="Arial"/>
              <a:cs typeface="Arial"/>
            </a:endParaRPr>
          </a:p>
          <a:p>
            <a:pPr marL="756285" lvl="1" indent="-286385">
              <a:lnSpc>
                <a:spcPct val="100000"/>
              </a:lnSpc>
              <a:spcBef>
                <a:spcPts val="600"/>
              </a:spcBef>
              <a:buChar char="•"/>
              <a:tabLst>
                <a:tab pos="756285" algn="l"/>
                <a:tab pos="756920" algn="l"/>
              </a:tabLst>
            </a:pPr>
            <a:r>
              <a:rPr lang="en-US" sz="2000" dirty="0">
                <a:latin typeface="Arial"/>
                <a:cs typeface="Arial"/>
              </a:rPr>
              <a:t>Location: </a:t>
            </a:r>
            <a:r>
              <a:rPr lang="en-US" sz="2000" spc="-5" dirty="0">
                <a:latin typeface="Arial"/>
                <a:cs typeface="Arial"/>
              </a:rPr>
              <a:t>Idaho Falls, Idaho</a:t>
            </a:r>
            <a:endParaRPr lang="en-US" sz="2000" dirty="0">
              <a:latin typeface="Arial"/>
              <a:cs typeface="Arial"/>
            </a:endParaRPr>
          </a:p>
          <a:p>
            <a:pPr marL="756285" marR="963294" lvl="1" indent="-286385">
              <a:lnSpc>
                <a:spcPct val="100000"/>
              </a:lnSpc>
              <a:spcBef>
                <a:spcPts val="600"/>
              </a:spcBef>
              <a:buChar char="•"/>
              <a:tabLst>
                <a:tab pos="756285" algn="l"/>
                <a:tab pos="756920" algn="l"/>
              </a:tabLst>
            </a:pPr>
            <a:r>
              <a:rPr lang="en-US" sz="2000" spc="-35" dirty="0">
                <a:latin typeface="Arial"/>
                <a:cs typeface="Arial"/>
              </a:rPr>
              <a:t>Topic 1: International workshop on the siting of radioactive waste facilities</a:t>
            </a:r>
          </a:p>
          <a:p>
            <a:pPr marL="756285" marR="963294" lvl="1" indent="-286385">
              <a:lnSpc>
                <a:spcPct val="100000"/>
              </a:lnSpc>
              <a:spcBef>
                <a:spcPts val="600"/>
              </a:spcBef>
              <a:buChar char="•"/>
              <a:tabLst>
                <a:tab pos="756285" algn="l"/>
                <a:tab pos="756920" algn="l"/>
              </a:tabLst>
            </a:pPr>
            <a:r>
              <a:rPr lang="en-US" sz="2000" spc="-35" dirty="0">
                <a:latin typeface="Arial"/>
                <a:cs typeface="Arial"/>
              </a:rPr>
              <a:t>Topic 2: </a:t>
            </a:r>
            <a:r>
              <a:rPr lang="en-US" sz="2000" dirty="0">
                <a:latin typeface="Arial"/>
                <a:cs typeface="Arial"/>
              </a:rPr>
              <a:t>DOE activities to develop a consent-based siting process for a federal interim storage facility; issues related to management of spent nuclear fuel</a:t>
            </a:r>
            <a:endParaRPr lang="en-US" sz="2000" spc="-5" dirty="0">
              <a:latin typeface="Arial"/>
              <a:cs typeface="Arial"/>
            </a:endParaRPr>
          </a:p>
          <a:p>
            <a:pPr marL="355600" indent="-342900">
              <a:lnSpc>
                <a:spcPct val="100000"/>
              </a:lnSpc>
              <a:buChar char="•"/>
              <a:tabLst>
                <a:tab pos="355600" algn="l"/>
                <a:tab pos="356235" algn="l"/>
              </a:tabLst>
            </a:pPr>
            <a:endParaRPr lang="en-US" sz="2200" spc="-5" dirty="0">
              <a:latin typeface="Arial"/>
              <a:cs typeface="Arial"/>
            </a:endParaRPr>
          </a:p>
          <a:p>
            <a:pPr marL="355600" indent="-342900">
              <a:lnSpc>
                <a:spcPct val="100000"/>
              </a:lnSpc>
              <a:buChar char="•"/>
              <a:tabLst>
                <a:tab pos="355600" algn="l"/>
                <a:tab pos="356235" algn="l"/>
              </a:tabLst>
            </a:pPr>
            <a:r>
              <a:rPr lang="en-US" sz="2200" spc="-5" dirty="0">
                <a:latin typeface="Arial"/>
                <a:cs typeface="Arial"/>
              </a:rPr>
              <a:t>Spring 2024 Meeting – May 21-22, 2024</a:t>
            </a:r>
            <a:endParaRPr lang="en-US" sz="2200" dirty="0">
              <a:latin typeface="Arial"/>
              <a:cs typeface="Arial"/>
            </a:endParaRPr>
          </a:p>
          <a:p>
            <a:pPr marL="756285" lvl="1" indent="-286385">
              <a:lnSpc>
                <a:spcPct val="100000"/>
              </a:lnSpc>
              <a:spcBef>
                <a:spcPts val="600"/>
              </a:spcBef>
              <a:buChar char="•"/>
              <a:tabLst>
                <a:tab pos="756285" algn="l"/>
                <a:tab pos="756920" algn="l"/>
              </a:tabLst>
            </a:pPr>
            <a:r>
              <a:rPr lang="en-US" sz="2000" dirty="0">
                <a:latin typeface="Arial"/>
                <a:cs typeface="Arial"/>
              </a:rPr>
              <a:t>Location: </a:t>
            </a:r>
            <a:r>
              <a:rPr lang="en-US" sz="2000" spc="-5" dirty="0">
                <a:latin typeface="Arial"/>
                <a:cs typeface="Arial"/>
              </a:rPr>
              <a:t>Knoxville, Tennessee</a:t>
            </a:r>
            <a:endParaRPr lang="en-US" sz="2000" dirty="0">
              <a:latin typeface="Arial"/>
              <a:cs typeface="Arial"/>
            </a:endParaRPr>
          </a:p>
          <a:p>
            <a:pPr marL="756285" marR="963294" lvl="1" indent="-286385">
              <a:lnSpc>
                <a:spcPct val="100000"/>
              </a:lnSpc>
              <a:spcBef>
                <a:spcPts val="600"/>
              </a:spcBef>
              <a:buChar char="•"/>
              <a:tabLst>
                <a:tab pos="756285" algn="l"/>
                <a:tab pos="756920" algn="l"/>
              </a:tabLst>
            </a:pPr>
            <a:r>
              <a:rPr lang="en-US" sz="2000" spc="-35" dirty="0">
                <a:latin typeface="Arial"/>
                <a:cs typeface="Arial"/>
              </a:rPr>
              <a:t>Topic 1: DOE non-site specific R&amp;D on waste disposal in crystalline rock types</a:t>
            </a:r>
          </a:p>
          <a:p>
            <a:pPr marL="756285" marR="963294" lvl="1" indent="-286385">
              <a:lnSpc>
                <a:spcPct val="100000"/>
              </a:lnSpc>
              <a:spcBef>
                <a:spcPts val="600"/>
              </a:spcBef>
              <a:buChar char="•"/>
              <a:tabLst>
                <a:tab pos="756285" algn="l"/>
                <a:tab pos="756920" algn="l"/>
              </a:tabLst>
            </a:pPr>
            <a:r>
              <a:rPr lang="en-US" sz="2000" spc="-35" dirty="0">
                <a:latin typeface="Arial"/>
                <a:cs typeface="Arial"/>
              </a:rPr>
              <a:t>Topic 2: </a:t>
            </a:r>
            <a:r>
              <a:rPr lang="en-US" sz="2000" dirty="0">
                <a:latin typeface="Arial"/>
                <a:cs typeface="Arial"/>
              </a:rPr>
              <a:t>DOE R&amp;D on fuel matrix corrosion after disposal</a:t>
            </a:r>
            <a:endParaRPr lang="en-US" sz="2000" spc="-5" dirty="0">
              <a:latin typeface="Arial"/>
              <a:cs typeface="Arial"/>
            </a:endParaRPr>
          </a:p>
          <a:p>
            <a:endParaRPr lang="en-US" dirty="0"/>
          </a:p>
        </p:txBody>
      </p:sp>
      <p:sp>
        <p:nvSpPr>
          <p:cNvPr id="4" name="Slide Number Placeholder 3">
            <a:extLst>
              <a:ext uri="{FF2B5EF4-FFF2-40B4-BE49-F238E27FC236}">
                <a16:creationId xmlns:a16="http://schemas.microsoft.com/office/drawing/2014/main" id="{50AC0151-488C-4401-98C6-489E3A51D82C}"/>
              </a:ext>
            </a:extLst>
          </p:cNvPr>
          <p:cNvSpPr>
            <a:spLocks noGrp="1"/>
          </p:cNvSpPr>
          <p:nvPr>
            <p:ph type="sldNum" sz="quarter" idx="11"/>
          </p:nvPr>
        </p:nvSpPr>
        <p:spPr bwMode="auto">
          <a:xfrm>
            <a:off x="11447403" y="6330776"/>
            <a:ext cx="244968" cy="320601"/>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900" kern="1200" baseline="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969AC980-49A1-4F86-AD60-D3A74199890A}" type="slidenum">
              <a:rPr lang="en-US" smtClean="0"/>
              <a:pPr/>
              <a:t>8</a:t>
            </a:fld>
            <a:endParaRPr lang="en-US" dirty="0"/>
          </a:p>
        </p:txBody>
      </p:sp>
      <p:sp>
        <p:nvSpPr>
          <p:cNvPr id="5" name="object 4">
            <a:extLst>
              <a:ext uri="{FF2B5EF4-FFF2-40B4-BE49-F238E27FC236}">
                <a16:creationId xmlns:a16="http://schemas.microsoft.com/office/drawing/2014/main" id="{BC58F6AC-0893-6087-0473-4768D4038EB9}"/>
              </a:ext>
            </a:extLst>
          </p:cNvPr>
          <p:cNvSpPr txBox="1"/>
          <p:nvPr/>
        </p:nvSpPr>
        <p:spPr>
          <a:xfrm>
            <a:off x="10370962" y="6170476"/>
            <a:ext cx="712470" cy="320601"/>
          </a:xfrm>
          <a:prstGeom prst="rect">
            <a:avLst/>
          </a:prstGeom>
        </p:spPr>
        <p:txBody>
          <a:bodyPr vert="horz" wrap="square" lIns="0" tIns="0" rIns="0" bIns="0" rtlCol="0">
            <a:spAutoFit/>
          </a:bodyPr>
          <a:lstStyle/>
          <a:p>
            <a:pPr marL="26034">
              <a:lnSpc>
                <a:spcPts val="1630"/>
              </a:lnSpc>
            </a:pPr>
            <a:r>
              <a:rPr sz="1400" b="1" i="1" spc="-10" dirty="0">
                <a:latin typeface="Arial"/>
                <a:cs typeface="Arial"/>
              </a:rPr>
              <a:t>NWTRB</a:t>
            </a:r>
            <a:endParaRPr sz="1400" dirty="0">
              <a:latin typeface="Arial"/>
              <a:cs typeface="Arial"/>
            </a:endParaRPr>
          </a:p>
          <a:p>
            <a:pPr marL="12700">
              <a:lnSpc>
                <a:spcPts val="944"/>
              </a:lnSpc>
            </a:pPr>
            <a:r>
              <a:rPr sz="800" spc="-5" dirty="0">
                <a:solidFill>
                  <a:srgbClr val="3333CC"/>
                </a:solidFill>
                <a:latin typeface="Arial"/>
                <a:cs typeface="Arial"/>
                <a:hlinkClick r:id="rId2"/>
              </a:rPr>
              <a:t>www.nwtrb.gov</a:t>
            </a:r>
            <a:endParaRPr sz="800" dirty="0">
              <a:latin typeface="Arial"/>
              <a:cs typeface="Arial"/>
            </a:endParaRPr>
          </a:p>
        </p:txBody>
      </p:sp>
      <p:sp>
        <p:nvSpPr>
          <p:cNvPr id="6" name="object 5">
            <a:extLst>
              <a:ext uri="{FF2B5EF4-FFF2-40B4-BE49-F238E27FC236}">
                <a16:creationId xmlns:a16="http://schemas.microsoft.com/office/drawing/2014/main" id="{0BBDD29D-E5DA-FAC9-7807-0FC284ECE300}"/>
              </a:ext>
            </a:extLst>
          </p:cNvPr>
          <p:cNvSpPr txBox="1">
            <a:spLocks noGrp="1"/>
          </p:cNvSpPr>
          <p:nvPr>
            <p:ph type="ftr" sz="quarter" idx="5"/>
          </p:nvPr>
        </p:nvSpPr>
        <p:spPr>
          <a:xfrm>
            <a:off x="1442491" y="6377294"/>
            <a:ext cx="2668270" cy="154529"/>
          </a:xfrm>
          <a:prstGeom prst="rect">
            <a:avLst/>
          </a:prstGeom>
        </p:spPr>
        <p:txBody>
          <a:bodyPr vert="horz" wrap="square" lIns="0" tIns="635" rIns="0" bIns="0" rtlCol="0">
            <a:spAutoFit/>
          </a:bodyPr>
          <a:lstStyle/>
          <a:p>
            <a:pPr marL="282575">
              <a:lnSpc>
                <a:spcPct val="100000"/>
              </a:lnSpc>
            </a:pPr>
            <a:r>
              <a:rPr lang="en-US" b="0" spc="-5" dirty="0">
                <a:latin typeface="Arial"/>
                <a:cs typeface="Arial"/>
              </a:rPr>
              <a:t>June 6,</a:t>
            </a:r>
            <a:r>
              <a:rPr lang="en-US" b="0" dirty="0">
                <a:latin typeface="Arial"/>
                <a:cs typeface="Arial"/>
              </a:rPr>
              <a:t> </a:t>
            </a:r>
            <a:r>
              <a:rPr lang="en-US" b="0" spc="-5" dirty="0">
                <a:latin typeface="Arial"/>
                <a:cs typeface="Arial"/>
              </a:rPr>
              <a:t>2024</a:t>
            </a:r>
            <a:endParaRPr lang="en-US" dirty="0">
              <a:latin typeface="Arial"/>
              <a:cs typeface="Arial"/>
            </a:endParaRPr>
          </a:p>
        </p:txBody>
      </p:sp>
    </p:spTree>
    <p:extLst>
      <p:ext uri="{BB962C8B-B14F-4D97-AF65-F5344CB8AC3E}">
        <p14:creationId xmlns:p14="http://schemas.microsoft.com/office/powerpoint/2010/main" val="4239259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CE93-66EB-42C9-A4D6-16FA8E37ECED}"/>
              </a:ext>
            </a:extLst>
          </p:cNvPr>
          <p:cNvSpPr>
            <a:spLocks noGrp="1"/>
          </p:cNvSpPr>
          <p:nvPr>
            <p:ph type="title"/>
          </p:nvPr>
        </p:nvSpPr>
        <p:spPr>
          <a:xfrm>
            <a:off x="1183283" y="276553"/>
            <a:ext cx="9825433" cy="492443"/>
          </a:xfrm>
        </p:spPr>
        <p:txBody>
          <a:bodyPr/>
          <a:lstStyle/>
          <a:p>
            <a:pPr algn="ctr"/>
            <a:r>
              <a:rPr lang="en-US" dirty="0"/>
              <a:t>Upcoming</a:t>
            </a:r>
            <a:r>
              <a:rPr lang="en-US" b="1" dirty="0"/>
              <a:t> Board Meeting</a:t>
            </a:r>
            <a:endParaRPr lang="en-US" dirty="0"/>
          </a:p>
        </p:txBody>
      </p:sp>
      <p:sp>
        <p:nvSpPr>
          <p:cNvPr id="3" name="Content Placeholder 2">
            <a:extLst>
              <a:ext uri="{FF2B5EF4-FFF2-40B4-BE49-F238E27FC236}">
                <a16:creationId xmlns:a16="http://schemas.microsoft.com/office/drawing/2014/main" id="{89F0FC17-51AD-45B1-AAA8-275B771CCF61}"/>
              </a:ext>
            </a:extLst>
          </p:cNvPr>
          <p:cNvSpPr>
            <a:spLocks noGrp="1"/>
          </p:cNvSpPr>
          <p:nvPr>
            <p:ph idx="1"/>
          </p:nvPr>
        </p:nvSpPr>
        <p:spPr>
          <a:xfrm>
            <a:off x="812799" y="1047751"/>
            <a:ext cx="10706848" cy="4905374"/>
          </a:xfrm>
        </p:spPr>
        <p:txBody>
          <a:bodyPr/>
          <a:lstStyle/>
          <a:p>
            <a:pPr marL="355600" indent="-342900">
              <a:tabLst>
                <a:tab pos="355600" algn="l"/>
                <a:tab pos="356235" algn="l"/>
              </a:tabLst>
            </a:pPr>
            <a:r>
              <a:rPr lang="en-US" sz="2200" spc="-5" dirty="0">
                <a:latin typeface="Arial"/>
                <a:cs typeface="Arial"/>
              </a:rPr>
              <a:t>Summer 2024 Meeting – </a:t>
            </a:r>
            <a:r>
              <a:rPr lang="en-US" sz="2200" spc="-10" dirty="0">
                <a:latin typeface="Arial"/>
                <a:cs typeface="Arial"/>
              </a:rPr>
              <a:t>August 29,</a:t>
            </a:r>
            <a:r>
              <a:rPr lang="en-US" sz="2200" spc="60" dirty="0">
                <a:latin typeface="Arial"/>
                <a:cs typeface="Arial"/>
              </a:rPr>
              <a:t> </a:t>
            </a:r>
            <a:r>
              <a:rPr lang="en-US" sz="2200" spc="-5" dirty="0">
                <a:latin typeface="Arial"/>
                <a:cs typeface="Arial"/>
              </a:rPr>
              <a:t>2024</a:t>
            </a:r>
            <a:endParaRPr lang="en-US" sz="2000" dirty="0">
              <a:latin typeface="Arial"/>
              <a:cs typeface="Arial"/>
            </a:endParaRPr>
          </a:p>
          <a:p>
            <a:pPr marL="756285" lvl="1" indent="-286385">
              <a:lnSpc>
                <a:spcPct val="100000"/>
              </a:lnSpc>
              <a:spcBef>
                <a:spcPts val="600"/>
              </a:spcBef>
              <a:buChar char="•"/>
              <a:tabLst>
                <a:tab pos="756285" algn="l"/>
                <a:tab pos="756920" algn="l"/>
              </a:tabLst>
            </a:pPr>
            <a:r>
              <a:rPr lang="en-US" sz="2000" dirty="0">
                <a:latin typeface="Arial"/>
                <a:cs typeface="Arial"/>
              </a:rPr>
              <a:t>Location: </a:t>
            </a:r>
            <a:r>
              <a:rPr lang="en-US" sz="2000" spc="-5" dirty="0">
                <a:latin typeface="Arial"/>
                <a:cs typeface="Arial"/>
              </a:rPr>
              <a:t>Augusta, Georgia (venue TBD)</a:t>
            </a:r>
            <a:endParaRPr lang="en-US" sz="2000" dirty="0">
              <a:latin typeface="Arial"/>
              <a:cs typeface="Arial"/>
            </a:endParaRPr>
          </a:p>
          <a:p>
            <a:pPr marL="756285" marR="963294" lvl="1" indent="-286385">
              <a:lnSpc>
                <a:spcPct val="100000"/>
              </a:lnSpc>
              <a:spcBef>
                <a:spcPts val="600"/>
              </a:spcBef>
              <a:buChar char="•"/>
              <a:tabLst>
                <a:tab pos="756285" algn="l"/>
                <a:tab pos="756920" algn="l"/>
              </a:tabLst>
            </a:pPr>
            <a:r>
              <a:rPr lang="en-US" sz="2000" spc="-35" dirty="0">
                <a:latin typeface="Arial"/>
                <a:cs typeface="Arial"/>
              </a:rPr>
              <a:t>Topic 1: DOE-EM management and plans for disposal of DOE-managed SNF</a:t>
            </a:r>
          </a:p>
          <a:p>
            <a:pPr marL="756285" marR="963294" lvl="1" indent="-286385">
              <a:lnSpc>
                <a:spcPct val="100000"/>
              </a:lnSpc>
              <a:spcBef>
                <a:spcPts val="600"/>
              </a:spcBef>
              <a:buChar char="•"/>
              <a:tabLst>
                <a:tab pos="756285" algn="l"/>
                <a:tab pos="756920" algn="l"/>
              </a:tabLst>
            </a:pPr>
            <a:r>
              <a:rPr lang="en-US" sz="2000" spc="-35" dirty="0">
                <a:latin typeface="Arial"/>
                <a:cs typeface="Arial"/>
              </a:rPr>
              <a:t>Topic 2: </a:t>
            </a:r>
            <a:r>
              <a:rPr lang="en-US" sz="2000" dirty="0">
                <a:latin typeface="Arial"/>
                <a:cs typeface="Arial"/>
              </a:rPr>
              <a:t>DOE-NE update on overall R&amp;D program, including developing a consent-based siting process for a federal interim storage facility</a:t>
            </a:r>
            <a:endParaRPr lang="en-US" dirty="0"/>
          </a:p>
        </p:txBody>
      </p:sp>
      <p:sp>
        <p:nvSpPr>
          <p:cNvPr id="4" name="Slide Number Placeholder 3">
            <a:extLst>
              <a:ext uri="{FF2B5EF4-FFF2-40B4-BE49-F238E27FC236}">
                <a16:creationId xmlns:a16="http://schemas.microsoft.com/office/drawing/2014/main" id="{50AC0151-488C-4401-98C6-489E3A51D82C}"/>
              </a:ext>
            </a:extLst>
          </p:cNvPr>
          <p:cNvSpPr>
            <a:spLocks noGrp="1"/>
          </p:cNvSpPr>
          <p:nvPr>
            <p:ph type="sldNum" sz="quarter" idx="11"/>
          </p:nvPr>
        </p:nvSpPr>
        <p:spPr bwMode="auto">
          <a:xfrm>
            <a:off x="11437355" y="6340300"/>
            <a:ext cx="244968" cy="320601"/>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900" kern="1200" baseline="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969AC980-49A1-4F86-AD60-D3A74199890A}" type="slidenum">
              <a:rPr lang="en-US" smtClean="0"/>
              <a:pPr/>
              <a:t>9</a:t>
            </a:fld>
            <a:endParaRPr lang="en-US" dirty="0"/>
          </a:p>
        </p:txBody>
      </p:sp>
      <p:sp>
        <p:nvSpPr>
          <p:cNvPr id="5" name="object 4">
            <a:extLst>
              <a:ext uri="{FF2B5EF4-FFF2-40B4-BE49-F238E27FC236}">
                <a16:creationId xmlns:a16="http://schemas.microsoft.com/office/drawing/2014/main" id="{BC58F6AC-0893-6087-0473-4768D4038EB9}"/>
              </a:ext>
            </a:extLst>
          </p:cNvPr>
          <p:cNvSpPr txBox="1"/>
          <p:nvPr/>
        </p:nvSpPr>
        <p:spPr>
          <a:xfrm>
            <a:off x="10370962" y="6170476"/>
            <a:ext cx="712470" cy="320601"/>
          </a:xfrm>
          <a:prstGeom prst="rect">
            <a:avLst/>
          </a:prstGeom>
        </p:spPr>
        <p:txBody>
          <a:bodyPr vert="horz" wrap="square" lIns="0" tIns="0" rIns="0" bIns="0" rtlCol="0">
            <a:spAutoFit/>
          </a:bodyPr>
          <a:lstStyle/>
          <a:p>
            <a:pPr marL="26034">
              <a:lnSpc>
                <a:spcPts val="1630"/>
              </a:lnSpc>
            </a:pPr>
            <a:r>
              <a:rPr sz="1400" b="1" i="1" spc="-10" dirty="0">
                <a:latin typeface="Arial"/>
                <a:cs typeface="Arial"/>
              </a:rPr>
              <a:t>NWTRB</a:t>
            </a:r>
            <a:endParaRPr sz="1400" dirty="0">
              <a:latin typeface="Arial"/>
              <a:cs typeface="Arial"/>
            </a:endParaRPr>
          </a:p>
          <a:p>
            <a:pPr marL="12700">
              <a:lnSpc>
                <a:spcPts val="944"/>
              </a:lnSpc>
            </a:pPr>
            <a:r>
              <a:rPr sz="800" spc="-5" dirty="0">
                <a:solidFill>
                  <a:srgbClr val="3333CC"/>
                </a:solidFill>
                <a:latin typeface="Arial"/>
                <a:cs typeface="Arial"/>
                <a:hlinkClick r:id="rId2"/>
              </a:rPr>
              <a:t>www.nwtrb.gov</a:t>
            </a:r>
            <a:endParaRPr sz="800" dirty="0">
              <a:latin typeface="Arial"/>
              <a:cs typeface="Arial"/>
            </a:endParaRPr>
          </a:p>
        </p:txBody>
      </p:sp>
      <p:sp>
        <p:nvSpPr>
          <p:cNvPr id="6" name="object 5">
            <a:extLst>
              <a:ext uri="{FF2B5EF4-FFF2-40B4-BE49-F238E27FC236}">
                <a16:creationId xmlns:a16="http://schemas.microsoft.com/office/drawing/2014/main" id="{0BBDD29D-E5DA-FAC9-7807-0FC284ECE300}"/>
              </a:ext>
            </a:extLst>
          </p:cNvPr>
          <p:cNvSpPr txBox="1">
            <a:spLocks noGrp="1"/>
          </p:cNvSpPr>
          <p:nvPr>
            <p:ph type="ftr" sz="quarter" idx="5"/>
          </p:nvPr>
        </p:nvSpPr>
        <p:spPr>
          <a:xfrm>
            <a:off x="1442491" y="6377294"/>
            <a:ext cx="2668270" cy="154529"/>
          </a:xfrm>
          <a:prstGeom prst="rect">
            <a:avLst/>
          </a:prstGeom>
        </p:spPr>
        <p:txBody>
          <a:bodyPr vert="horz" wrap="square" lIns="0" tIns="635" rIns="0" bIns="0" rtlCol="0">
            <a:spAutoFit/>
          </a:bodyPr>
          <a:lstStyle/>
          <a:p>
            <a:pPr marL="282575">
              <a:lnSpc>
                <a:spcPct val="100000"/>
              </a:lnSpc>
            </a:pPr>
            <a:r>
              <a:rPr lang="en-US" b="0" spc="-5" dirty="0">
                <a:latin typeface="Arial"/>
                <a:cs typeface="Arial"/>
              </a:rPr>
              <a:t>June 6,</a:t>
            </a:r>
            <a:r>
              <a:rPr lang="en-US" b="0" dirty="0">
                <a:latin typeface="Arial"/>
                <a:cs typeface="Arial"/>
              </a:rPr>
              <a:t> </a:t>
            </a:r>
            <a:r>
              <a:rPr lang="en-US" b="0" spc="-5" dirty="0">
                <a:latin typeface="Arial"/>
                <a:cs typeface="Arial"/>
              </a:rPr>
              <a:t>2024</a:t>
            </a:r>
            <a:endParaRPr lang="en-US" dirty="0">
              <a:latin typeface="Arial"/>
              <a:cs typeface="Arial"/>
            </a:endParaRPr>
          </a:p>
        </p:txBody>
      </p:sp>
    </p:spTree>
    <p:extLst>
      <p:ext uri="{BB962C8B-B14F-4D97-AF65-F5344CB8AC3E}">
        <p14:creationId xmlns:p14="http://schemas.microsoft.com/office/powerpoint/2010/main" val="2021331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333C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C081EA1A7F174BB118004F2F4C05E9" ma:contentTypeVersion="6" ma:contentTypeDescription="Create a new document." ma:contentTypeScope="" ma:versionID="ae34e78ec131358f6f8507fe3294696c">
  <xsd:schema xmlns:xsd="http://www.w3.org/2001/XMLSchema" xmlns:xs="http://www.w3.org/2001/XMLSchema" xmlns:p="http://schemas.microsoft.com/office/2006/metadata/properties" xmlns:ns3="f6e6b571-859c-4486-b826-a7493a36b767" targetNamespace="http://schemas.microsoft.com/office/2006/metadata/properties" ma:root="true" ma:fieldsID="37636448dbde4bda54bf170e03dce348" ns3:_="">
    <xsd:import namespace="f6e6b571-859c-4486-b826-a7493a36b76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e6b571-859c-4486-b826-a7493a36b7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9CF6F7-5EA3-4AD5-9A1A-F054598BA3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e6b571-859c-4486-b826-a7493a36b7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E9D6E7-3190-447F-AD04-E7CC027CD55E}">
  <ds:schemaRefs>
    <ds:schemaRef ds:uri="http://purl.org/dc/elements/1.1/"/>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purl.org/dc/terms/"/>
    <ds:schemaRef ds:uri="f6e6b571-859c-4486-b826-a7493a36b767"/>
    <ds:schemaRef ds:uri="http://www.w3.org/XML/1998/namespace"/>
  </ds:schemaRefs>
</ds:datastoreItem>
</file>

<file path=customXml/itemProps3.xml><?xml version="1.0" encoding="utf-8"?>
<ds:datastoreItem xmlns:ds="http://schemas.openxmlformats.org/officeDocument/2006/customXml" ds:itemID="{990A07AC-1FB5-4E9B-B5B9-79F2B86216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616</TotalTime>
  <Words>3087</Words>
  <Application>Microsoft Macintosh PowerPoint</Application>
  <PresentationFormat>Widescreen</PresentationFormat>
  <Paragraphs>233</Paragraphs>
  <Slides>23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Arial</vt:lpstr>
      <vt:lpstr>Arial (Headings)</vt:lpstr>
      <vt:lpstr>Calibri</vt:lpstr>
      <vt:lpstr>Open Sans</vt:lpstr>
      <vt:lpstr>Times New Roman</vt:lpstr>
      <vt:lpstr>Wingdings</vt:lpstr>
      <vt:lpstr>Office Theme</vt:lpstr>
      <vt:lpstr>PowerPoint Presentation</vt:lpstr>
      <vt:lpstr>Independent Federal Agency</vt:lpstr>
      <vt:lpstr>Board Mission</vt:lpstr>
      <vt:lpstr>Board Members</vt:lpstr>
      <vt:lpstr>About the Board</vt:lpstr>
      <vt:lpstr>About the Board (cont.)</vt:lpstr>
      <vt:lpstr>Current Board Members</vt:lpstr>
      <vt:lpstr>Recent Board Meetings</vt:lpstr>
      <vt:lpstr>Upcoming Board Meeting</vt:lpstr>
      <vt:lpstr>Recent Board Reports</vt:lpstr>
      <vt:lpstr>Report Purpose and Scope</vt:lpstr>
      <vt:lpstr>Report Organization</vt:lpstr>
      <vt:lpstr>Observations, Findings, and Recommendations</vt:lpstr>
      <vt:lpstr>Observations, Findings, and Recommendations (Cont.)</vt:lpstr>
      <vt:lpstr>PowerPoint Presentation</vt:lpstr>
      <vt:lpstr>Observations, Findings, and Recommendations (Cont.)</vt:lpstr>
      <vt:lpstr>Backup Slides</vt:lpstr>
      <vt:lpstr>Historical Context – U.S. Locations of Independent Spent Fuel Storage Installations</vt:lpstr>
      <vt:lpstr>Projected Inventory of U.S. Commercial SNF in Storage</vt:lpstr>
      <vt:lpstr>Finding 2b Detailed Comments</vt:lpstr>
      <vt:lpstr>Finding 2b Detailed Comments (Cont.)</vt:lpstr>
      <vt:lpstr>Finding 2b Detailed Comments (Cont.)</vt:lpstr>
      <vt:lpstr>Finding 2b Detailed Comments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BOOK CONTENTS</dc:title>
  <dc:creator>NWTRB</dc:creator>
  <cp:lastModifiedBy>Melissa Shahzadeh</cp:lastModifiedBy>
  <cp:revision>13</cp:revision>
  <dcterms:created xsi:type="dcterms:W3CDTF">2024-01-31T14:44:27Z</dcterms:created>
  <dcterms:modified xsi:type="dcterms:W3CDTF">2024-05-30T15:25:35Z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2023-08-22T00:00:00Z</vt:filetime>
  </property>
  <property fmtid="{D5CDD505-2E9C-101B-9397-08002B2CF9AE}" pid="3" name="Creator">
    <vt:lpwstr>Acrobat PDFMaker 20 for Word</vt:lpwstr>
  </property>
  <property fmtid="{D5CDD505-2E9C-101B-9397-08002B2CF9AE}" pid="4" name="LastSaved">
    <vt:filetime>2024-01-31T00:00:00Z</vt:filetime>
  </property>
  <property fmtid="{D5CDD505-2E9C-101B-9397-08002B2CF9AE}" pid="5" name="ContentTypeId">
    <vt:lpwstr>0x010100C4C081EA1A7F174BB118004F2F4C05E9</vt:lpwstr>
  </property>
</Properties>
</file>