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10"/>
  </p:notesMasterIdLst>
  <p:sldIdLst>
    <p:sldId id="258" r:id="rId2"/>
    <p:sldId id="862" r:id="rId3"/>
    <p:sldId id="865" r:id="rId4"/>
    <p:sldId id="874" r:id="rId5"/>
    <p:sldId id="867" r:id="rId6"/>
    <p:sldId id="873" r:id="rId7"/>
    <p:sldId id="870" r:id="rId8"/>
    <p:sldId id="864" r:id="rId9"/>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F28303E-4CE4-46F4-8426-8FBA66F2065F}">
          <p14:sldIdLst>
            <p14:sldId id="258"/>
            <p14:sldId id="862"/>
            <p14:sldId id="865"/>
            <p14:sldId id="874"/>
            <p14:sldId id="867"/>
            <p14:sldId id="873"/>
            <p14:sldId id="870"/>
            <p14:sldId id="864"/>
          </p14:sldIdLst>
        </p14:section>
        <p14:section name="Untitled Section" id="{30D4ABA2-F171-41E3-B027-B0007709DABC}">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AB57280-D7B6-0C7E-DC93-1D89B6CA3D63}" name="Prather, Darlene" initials="PD" userId="S::Darlene.Prather@em.doe.gov::55666c61-0d93-4104-94f0-4090813f0cdf" providerId="AD"/>
  <p188:author id="{7E7AF99E-B124-1940-8171-C5449C102743}" name="Howard, Carly (CONTR)" initials="HC(" userId="S::carly.howard@em.doe.gov::7550f71f-ed26-41f3-8f61-a45d0b6cef16" providerId="AD"/>
  <p188:author id="{B816FCBE-ACC5-4186-9120-F7CA365BD686}" name="Hendrix, Kyle" initials="HK" userId="S::kyle.hendrix@em.doe.gov::f4806aa6-d916-40a0-a3e6-8f34203bc5a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hnson, Kevin" initials="JK" lastIdx="22" clrIdx="0">
    <p:extLst>
      <p:ext uri="{19B8F6BF-5375-455C-9EA6-DF929625EA0E}">
        <p15:presenceInfo xmlns:p15="http://schemas.microsoft.com/office/powerpoint/2012/main" userId="S::Kevin.Johnson@edelman.com::272e47c8-bf72-415b-b06f-52223e695854" providerId="AD"/>
      </p:ext>
    </p:extLst>
  </p:cmAuthor>
  <p:cmAuthor id="2" name="Iacaruso, Anita" initials="IA" lastIdx="2" clrIdx="1">
    <p:extLst>
      <p:ext uri="{19B8F6BF-5375-455C-9EA6-DF929625EA0E}">
        <p15:presenceInfo xmlns:p15="http://schemas.microsoft.com/office/powerpoint/2012/main" userId="S::anita.iacaruso@em.doe.gov::d0b4871a-fb0c-4644-bcd6-19af1474ed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9157"/>
    <a:srgbClr val="71AD67"/>
    <a:srgbClr val="96C38F"/>
    <a:srgbClr val="003088"/>
    <a:srgbClr val="3D404E"/>
    <a:srgbClr val="9EB0AC"/>
    <a:srgbClr val="717B85"/>
    <a:srgbClr val="53884A"/>
    <a:srgbClr val="3E6637"/>
    <a:srgbClr val="BBD8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38947" autoAdjust="0"/>
  </p:normalViewPr>
  <p:slideViewPr>
    <p:cSldViewPr snapToGrid="0">
      <p:cViewPr varScale="1">
        <p:scale>
          <a:sx n="41" d="100"/>
          <a:sy n="41" d="100"/>
        </p:scale>
        <p:origin x="3156" y="42"/>
      </p:cViewPr>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50" d="100"/>
          <a:sy n="50" d="100"/>
        </p:scale>
        <p:origin x="2708"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78" tIns="46239" rIns="92478" bIns="46239" rtlCol="0"/>
          <a:lstStyle>
            <a:lvl1pPr algn="l">
              <a:defRPr sz="1200"/>
            </a:lvl1pPr>
          </a:lstStyle>
          <a:p>
            <a:endParaRPr lang="en-US" dirty="0"/>
          </a:p>
        </p:txBody>
      </p:sp>
      <p:sp>
        <p:nvSpPr>
          <p:cNvPr id="3" name="Date Placeholder 2"/>
          <p:cNvSpPr>
            <a:spLocks noGrp="1"/>
          </p:cNvSpPr>
          <p:nvPr>
            <p:ph type="dt" idx="1"/>
          </p:nvPr>
        </p:nvSpPr>
        <p:spPr>
          <a:xfrm>
            <a:off x="3936769" y="0"/>
            <a:ext cx="3011699" cy="463408"/>
          </a:xfrm>
          <a:prstGeom prst="rect">
            <a:avLst/>
          </a:prstGeom>
        </p:spPr>
        <p:txBody>
          <a:bodyPr vert="horz" lIns="92478" tIns="46239" rIns="92478" bIns="46239" rtlCol="0"/>
          <a:lstStyle>
            <a:lvl1pPr algn="r">
              <a:defRPr sz="1200"/>
            </a:lvl1pPr>
          </a:lstStyle>
          <a:p>
            <a:fld id="{9CDF87AB-CF25-EB44-AD36-1ADFB4C5A0B6}" type="datetimeFigureOut">
              <a:rPr lang="en-US" smtClean="0"/>
              <a:t>5/23/2024</a:t>
            </a:fld>
            <a:endParaRPr lang="en-US" dirty="0"/>
          </a:p>
        </p:txBody>
      </p:sp>
      <p:sp>
        <p:nvSpPr>
          <p:cNvPr id="4" name="Slide Image Placeholder 3"/>
          <p:cNvSpPr>
            <a:spLocks noGrp="1" noRot="1" noChangeAspect="1"/>
          </p:cNvSpPr>
          <p:nvPr>
            <p:ph type="sldImg" idx="2"/>
          </p:nvPr>
        </p:nvSpPr>
        <p:spPr>
          <a:xfrm>
            <a:off x="704850" y="1154113"/>
            <a:ext cx="5540375" cy="3117850"/>
          </a:xfrm>
          <a:prstGeom prst="rect">
            <a:avLst/>
          </a:prstGeom>
          <a:noFill/>
          <a:ln w="12700">
            <a:solidFill>
              <a:prstClr val="black"/>
            </a:solidFill>
          </a:ln>
        </p:spPr>
        <p:txBody>
          <a:bodyPr vert="horz" lIns="92478" tIns="46239" rIns="92478" bIns="46239"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78" tIns="46239" rIns="92478" bIns="4623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0"/>
            <a:ext cx="3011699" cy="463407"/>
          </a:xfrm>
          <a:prstGeom prst="rect">
            <a:avLst/>
          </a:prstGeom>
        </p:spPr>
        <p:txBody>
          <a:bodyPr vert="horz" lIns="92478" tIns="46239" rIns="92478" bIns="4623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9" y="8772670"/>
            <a:ext cx="3011699" cy="463407"/>
          </a:xfrm>
          <a:prstGeom prst="rect">
            <a:avLst/>
          </a:prstGeom>
        </p:spPr>
        <p:txBody>
          <a:bodyPr vert="horz" lIns="92478" tIns="46239" rIns="92478" bIns="46239" rtlCol="0" anchor="b"/>
          <a:lstStyle>
            <a:lvl1pPr algn="r">
              <a:defRPr sz="1200"/>
            </a:lvl1pPr>
          </a:lstStyle>
          <a:p>
            <a:fld id="{571A400B-D204-FD43-B8D0-D8C2C41B88FC}" type="slidenum">
              <a:rPr lang="en-US" smtClean="0"/>
              <a:t>‹#›</a:t>
            </a:fld>
            <a:endParaRPr lang="en-US" dirty="0"/>
          </a:p>
        </p:txBody>
      </p:sp>
    </p:spTree>
    <p:extLst>
      <p:ext uri="{BB962C8B-B14F-4D97-AF65-F5344CB8AC3E}">
        <p14:creationId xmlns:p14="http://schemas.microsoft.com/office/powerpoint/2010/main" val="3105837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solidFill>
                <a:srgbClr val="000000"/>
              </a:solidFill>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71A400B-D204-FD43-B8D0-D8C2C41B88FC}" type="slidenum">
              <a:rPr lang="en-US" smtClean="0"/>
              <a:t>1</a:t>
            </a:fld>
            <a:endParaRPr lang="en-US" dirty="0"/>
          </a:p>
        </p:txBody>
      </p:sp>
    </p:spTree>
    <p:extLst>
      <p:ext uri="{BB962C8B-B14F-4D97-AF65-F5344CB8AC3E}">
        <p14:creationId xmlns:p14="http://schemas.microsoft.com/office/powerpoint/2010/main" val="692734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027794A6-9B85-4C0F-8994-B1AEEF085573}" type="slidenum">
              <a:rPr lang="en-US"/>
              <a:pPr/>
              <a:t>2</a:t>
            </a:fld>
            <a:endParaRPr lang="en-US" dirty="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a:spcAft>
                <a:spcPts val="589"/>
              </a:spcAft>
            </a:pPr>
            <a:endParaRPr lang="en-US" sz="10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5396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pPr defTabSz="897484">
              <a:defRPr/>
            </a:pPr>
            <a:fld id="{027794A6-9B85-4C0F-8994-B1AEEF085573}" type="slidenum">
              <a:rPr lang="en-US">
                <a:solidFill>
                  <a:prstClr val="black"/>
                </a:solidFill>
                <a:latin typeface="Calibri" panose="020F0502020204030204"/>
              </a:rPr>
              <a:pPr defTabSz="897484">
                <a:defRPr/>
              </a:pPr>
              <a:t>3</a:t>
            </a:fld>
            <a:endParaRPr lang="en-US" dirty="0">
              <a:solidFill>
                <a:prstClr val="black"/>
              </a:solidFill>
              <a:latin typeface="Calibri" panose="020F0502020204030204"/>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marL="673113" lvl="1" indent="-224371">
              <a:buFont typeface="+mj-lt"/>
              <a:buAutoNum type="arabicPeriod"/>
            </a:pPr>
            <a:endParaRPr lang="en-US" sz="10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6543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1A400B-D204-FD43-B8D0-D8C2C41B88FC}" type="slidenum">
              <a:rPr lang="en-US" smtClean="0"/>
              <a:t>4</a:t>
            </a:fld>
            <a:endParaRPr lang="en-US" dirty="0"/>
          </a:p>
        </p:txBody>
      </p:sp>
    </p:spTree>
    <p:extLst>
      <p:ext uri="{BB962C8B-B14F-4D97-AF65-F5344CB8AC3E}">
        <p14:creationId xmlns:p14="http://schemas.microsoft.com/office/powerpoint/2010/main" val="3203185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pPr defTabSz="897484">
              <a:defRPr/>
            </a:pPr>
            <a:fld id="{027794A6-9B85-4C0F-8994-B1AEEF085573}" type="slidenum">
              <a:rPr lang="en-US">
                <a:solidFill>
                  <a:prstClr val="black"/>
                </a:solidFill>
                <a:latin typeface="Calibri" panose="020F0502020204030204"/>
              </a:rPr>
              <a:pPr defTabSz="897484">
                <a:defRPr/>
              </a:pPr>
              <a:t>5</a:t>
            </a:fld>
            <a:endParaRPr lang="en-US" dirty="0">
              <a:solidFill>
                <a:prstClr val="black"/>
              </a:solidFill>
              <a:latin typeface="Calibri" panose="020F0502020204030204"/>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marL="617020" lvl="1" indent="-168278">
              <a:buFont typeface="Arial" panose="020B0604020202020204" pitchFamily="34" charset="0"/>
              <a:buChar char="•"/>
            </a:pPr>
            <a:endParaRPr lang="en-US" sz="10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4609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pPr defTabSz="897484">
              <a:defRPr/>
            </a:pPr>
            <a:fld id="{027794A6-9B85-4C0F-8994-B1AEEF085573}" type="slidenum">
              <a:rPr lang="en-US">
                <a:solidFill>
                  <a:prstClr val="black"/>
                </a:solidFill>
                <a:latin typeface="Calibri" panose="020F0502020204030204"/>
              </a:rPr>
              <a:pPr defTabSz="897484">
                <a:defRPr/>
              </a:pPr>
              <a:t>6</a:t>
            </a:fld>
            <a:endParaRPr lang="en-US" dirty="0">
              <a:solidFill>
                <a:prstClr val="black"/>
              </a:solidFill>
              <a:latin typeface="Calibri" panose="020F0502020204030204"/>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z="1100" dirty="0">
              <a:ea typeface="Calibri" panose="020F0502020204030204" pitchFamily="34" charset="0"/>
              <a:cs typeface="Times New Roman" panose="02020603050405020304" pitchFamily="18" charset="0"/>
            </a:endParaRPr>
          </a:p>
          <a:p>
            <a:endParaRPr lang="en-US" sz="11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28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b="1" dirty="0"/>
          </a:p>
        </p:txBody>
      </p:sp>
      <p:sp>
        <p:nvSpPr>
          <p:cNvPr id="4" name="Slide Number Placeholder 3"/>
          <p:cNvSpPr>
            <a:spLocks noGrp="1"/>
          </p:cNvSpPr>
          <p:nvPr>
            <p:ph type="sldNum" sz="quarter" idx="5"/>
          </p:nvPr>
        </p:nvSpPr>
        <p:spPr/>
        <p:txBody>
          <a:bodyPr/>
          <a:lstStyle/>
          <a:p>
            <a:fld id="{571A400B-D204-FD43-B8D0-D8C2C41B88FC}" type="slidenum">
              <a:rPr lang="en-US" smtClean="0"/>
              <a:t>7</a:t>
            </a:fld>
            <a:endParaRPr lang="en-US" dirty="0"/>
          </a:p>
        </p:txBody>
      </p:sp>
    </p:spTree>
    <p:extLst>
      <p:ext uri="{BB962C8B-B14F-4D97-AF65-F5344CB8AC3E}">
        <p14:creationId xmlns:p14="http://schemas.microsoft.com/office/powerpoint/2010/main" val="752397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78" indent="-168278">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71A400B-D204-FD43-B8D0-D8C2C41B88FC}" type="slidenum">
              <a:rPr lang="en-US" smtClean="0"/>
              <a:t>8</a:t>
            </a:fld>
            <a:endParaRPr lang="en-US" dirty="0"/>
          </a:p>
        </p:txBody>
      </p:sp>
    </p:spTree>
    <p:extLst>
      <p:ext uri="{BB962C8B-B14F-4D97-AF65-F5344CB8AC3E}">
        <p14:creationId xmlns:p14="http://schemas.microsoft.com/office/powerpoint/2010/main" val="36264050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E4DC4835-A402-414E-B6B3-48D74854709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358170" y="-1763275"/>
            <a:ext cx="10384550" cy="10384550"/>
          </a:xfrm>
          <a:prstGeom prst="rect">
            <a:avLst/>
          </a:prstGeom>
        </p:spPr>
      </p:pic>
      <p:sp>
        <p:nvSpPr>
          <p:cNvPr id="2" name="Title 1">
            <a:extLst>
              <a:ext uri="{FF2B5EF4-FFF2-40B4-BE49-F238E27FC236}">
                <a16:creationId xmlns:a16="http://schemas.microsoft.com/office/drawing/2014/main" id="{00A15D2D-D246-B443-8E1A-7B34C0DED6FE}"/>
              </a:ext>
            </a:extLst>
          </p:cNvPr>
          <p:cNvSpPr>
            <a:spLocks noGrp="1"/>
          </p:cNvSpPr>
          <p:nvPr>
            <p:ph type="ctrTitle"/>
          </p:nvPr>
        </p:nvSpPr>
        <p:spPr>
          <a:xfrm>
            <a:off x="1048038" y="1824732"/>
            <a:ext cx="10309773" cy="1881579"/>
          </a:xfrm>
          <a:noFill/>
        </p:spPr>
        <p:txBody>
          <a:bodyPr lIns="0" rIns="0" bIns="182880" anchor="b">
            <a:normAutofit/>
          </a:bodyPr>
          <a:lstStyle>
            <a:lvl1pPr algn="l">
              <a:defRPr sz="4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3438F7D1-B4B4-2E48-A086-EB66E49F543C}"/>
              </a:ext>
            </a:extLst>
          </p:cNvPr>
          <p:cNvSpPr>
            <a:spLocks noGrp="1"/>
          </p:cNvSpPr>
          <p:nvPr>
            <p:ph type="subTitle" idx="1"/>
          </p:nvPr>
        </p:nvSpPr>
        <p:spPr>
          <a:xfrm>
            <a:off x="1048037" y="3706311"/>
            <a:ext cx="10309774" cy="1149720"/>
          </a:xfrm>
          <a:noFill/>
        </p:spPr>
        <p:txBody>
          <a:bodyPr lIns="0" tIns="182880" r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5" name="Graphic 14">
            <a:extLst>
              <a:ext uri="{FF2B5EF4-FFF2-40B4-BE49-F238E27FC236}">
                <a16:creationId xmlns:a16="http://schemas.microsoft.com/office/drawing/2014/main" id="{38963F79-4286-4547-8651-EB33D063B3E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66273" y="314947"/>
            <a:ext cx="3465095" cy="502187"/>
          </a:xfrm>
          <a:prstGeom prst="rect">
            <a:avLst/>
          </a:prstGeom>
        </p:spPr>
      </p:pic>
      <p:cxnSp>
        <p:nvCxnSpPr>
          <p:cNvPr id="8" name="Straight Connector 7">
            <a:extLst>
              <a:ext uri="{FF2B5EF4-FFF2-40B4-BE49-F238E27FC236}">
                <a16:creationId xmlns:a16="http://schemas.microsoft.com/office/drawing/2014/main" id="{8949508F-9D58-1E43-BD0C-21C800D55142}"/>
              </a:ext>
            </a:extLst>
          </p:cNvPr>
          <p:cNvCxnSpPr>
            <a:cxnSpLocks/>
          </p:cNvCxnSpPr>
          <p:nvPr userDrawn="1"/>
        </p:nvCxnSpPr>
        <p:spPr>
          <a:xfrm>
            <a:off x="1048037" y="3706311"/>
            <a:ext cx="10309774"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A20C0610-DD23-4249-9AB0-6A136CD97891}"/>
              </a:ext>
            </a:extLst>
          </p:cNvPr>
          <p:cNvSpPr/>
          <p:nvPr userDrawn="1"/>
        </p:nvSpPr>
        <p:spPr>
          <a:xfrm>
            <a:off x="433137" y="0"/>
            <a:ext cx="18176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5">
            <a:extLst>
              <a:ext uri="{FF2B5EF4-FFF2-40B4-BE49-F238E27FC236}">
                <a16:creationId xmlns:a16="http://schemas.microsoft.com/office/drawing/2014/main" id="{0461A5BF-009F-B648-BFDF-9EB6FE3E1231}"/>
              </a:ext>
            </a:extLst>
          </p:cNvPr>
          <p:cNvSpPr>
            <a:spLocks noGrp="1"/>
          </p:cNvSpPr>
          <p:nvPr>
            <p:ph type="sldNum" sz="quarter" idx="12"/>
          </p:nvPr>
        </p:nvSpPr>
        <p:spPr>
          <a:xfrm>
            <a:off x="4778423" y="6225235"/>
            <a:ext cx="7202906" cy="313676"/>
          </a:xfrm>
        </p:spPr>
        <p:txBody>
          <a:bodyPr/>
          <a:lstStyle>
            <a:lvl1pPr algn="r">
              <a:defRPr sz="1400" b="1">
                <a:solidFill>
                  <a:schemeClr val="bg1"/>
                </a:solidFill>
              </a:defRPr>
            </a:lvl1pPr>
          </a:lstStyle>
          <a:p>
            <a:r>
              <a:rPr lang="en-US" b="0" dirty="0"/>
              <a:t>Dedicated to safety. Committed to the environment. </a:t>
            </a:r>
            <a:r>
              <a:rPr lang="en-US" dirty="0"/>
              <a:t>|</a:t>
            </a:r>
            <a:r>
              <a:rPr lang="en-US" b="0" dirty="0"/>
              <a:t> energy.gov/EM</a:t>
            </a:r>
          </a:p>
        </p:txBody>
      </p:sp>
    </p:spTree>
    <p:extLst>
      <p:ext uri="{BB962C8B-B14F-4D97-AF65-F5344CB8AC3E}">
        <p14:creationId xmlns:p14="http://schemas.microsoft.com/office/powerpoint/2010/main" val="2841410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AA270-8783-2C46-8D8B-978C64EE33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53D451-0099-A04F-A97B-D774EDF00C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F865A8-3252-5546-BFBD-D279FF5DFF99}"/>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0A8CC767-0DDD-7040-B5C2-68DFD25E923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19FDF3F6-E614-BF4A-9286-44344A48B149}"/>
              </a:ext>
            </a:extLst>
          </p:cNvPr>
          <p:cNvSpPr>
            <a:spLocks noGrp="1"/>
          </p:cNvSpPr>
          <p:nvPr>
            <p:ph type="sldNum" sz="quarter" idx="12"/>
          </p:nvPr>
        </p:nvSpPr>
        <p:spPr/>
        <p:txBody>
          <a:bodyPr/>
          <a:lstStyle/>
          <a:p>
            <a:fld id="{E773C8E2-B35B-254F-A137-6F2F570DAACB}" type="slidenum">
              <a:rPr lang="en-US" smtClean="0"/>
              <a:t>‹#›</a:t>
            </a:fld>
            <a:endParaRPr lang="en-US" dirty="0"/>
          </a:p>
        </p:txBody>
      </p:sp>
    </p:spTree>
    <p:extLst>
      <p:ext uri="{BB962C8B-B14F-4D97-AF65-F5344CB8AC3E}">
        <p14:creationId xmlns:p14="http://schemas.microsoft.com/office/powerpoint/2010/main" val="2771231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D08504-4F69-C24F-8876-DD19703D36F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034253-5A6F-E546-AD28-7A369071D2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8D7C47-5E13-7747-A03C-5F4F7C201D0E}"/>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69B304E0-2B5C-FE47-8672-B8C4C446F43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F0927DEF-9367-4143-8A4D-DE9F52FF477F}"/>
              </a:ext>
            </a:extLst>
          </p:cNvPr>
          <p:cNvSpPr>
            <a:spLocks noGrp="1"/>
          </p:cNvSpPr>
          <p:nvPr>
            <p:ph type="sldNum" sz="quarter" idx="12"/>
          </p:nvPr>
        </p:nvSpPr>
        <p:spPr/>
        <p:txBody>
          <a:bodyPr/>
          <a:lstStyle/>
          <a:p>
            <a:fld id="{E773C8E2-B35B-254F-A137-6F2F570DAACB}" type="slidenum">
              <a:rPr lang="en-US" smtClean="0"/>
              <a:t>‹#›</a:t>
            </a:fld>
            <a:endParaRPr lang="en-US" dirty="0"/>
          </a:p>
        </p:txBody>
      </p:sp>
    </p:spTree>
    <p:extLst>
      <p:ext uri="{BB962C8B-B14F-4D97-AF65-F5344CB8AC3E}">
        <p14:creationId xmlns:p14="http://schemas.microsoft.com/office/powerpoint/2010/main" val="1860540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2285-F352-9541-8330-7DC8FD581F0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7E32CD3-B617-8E44-B78F-97440E1B20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C94A2B5-D70E-F645-9C3C-E1FA2073931E}"/>
              </a:ext>
            </a:extLst>
          </p:cNvPr>
          <p:cNvSpPr>
            <a:spLocks noGrp="1"/>
          </p:cNvSpPr>
          <p:nvPr>
            <p:ph type="sldNum" sz="quarter" idx="10"/>
          </p:nvPr>
        </p:nvSpPr>
        <p:spPr/>
        <p:txBody>
          <a:bodyPr/>
          <a:lstStyle/>
          <a:p>
            <a:fld id="{E773C8E2-B35B-254F-A137-6F2F570DAACB}" type="slidenum">
              <a:rPr lang="en-US" smtClean="0"/>
              <a:pPr/>
              <a:t>‹#›</a:t>
            </a:fld>
            <a:endParaRPr lang="en-US" dirty="0"/>
          </a:p>
        </p:txBody>
      </p:sp>
    </p:spTree>
    <p:extLst>
      <p:ext uri="{BB962C8B-B14F-4D97-AF65-F5344CB8AC3E}">
        <p14:creationId xmlns:p14="http://schemas.microsoft.com/office/powerpoint/2010/main" val="1817273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F09E8-B747-B84C-A2B2-F829044B9C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03C786F-4AAA-A648-948F-3845C01361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Slide Number Placeholder 6">
            <a:extLst>
              <a:ext uri="{FF2B5EF4-FFF2-40B4-BE49-F238E27FC236}">
                <a16:creationId xmlns:a16="http://schemas.microsoft.com/office/drawing/2014/main" id="{FD94B43F-3B82-374E-B7B1-1092D697BBBC}"/>
              </a:ext>
            </a:extLst>
          </p:cNvPr>
          <p:cNvSpPr>
            <a:spLocks noGrp="1"/>
          </p:cNvSpPr>
          <p:nvPr>
            <p:ph type="sldNum" sz="quarter" idx="10"/>
          </p:nvPr>
        </p:nvSpPr>
        <p:spPr/>
        <p:txBody>
          <a:bodyPr/>
          <a:lstStyle/>
          <a:p>
            <a:fld id="{E773C8E2-B35B-254F-A137-6F2F570DAACB}" type="slidenum">
              <a:rPr lang="en-US" smtClean="0"/>
              <a:pPr/>
              <a:t>‹#›</a:t>
            </a:fld>
            <a:endParaRPr lang="en-US" dirty="0"/>
          </a:p>
        </p:txBody>
      </p:sp>
    </p:spTree>
    <p:extLst>
      <p:ext uri="{BB962C8B-B14F-4D97-AF65-F5344CB8AC3E}">
        <p14:creationId xmlns:p14="http://schemas.microsoft.com/office/powerpoint/2010/main" val="3341792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4AADC5-8676-9C41-AC90-3D5264FF93A8}"/>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BB6B68A-50C8-A444-8685-38233DAAAC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51C963-C785-2F43-B390-FCFF823714CB}"/>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CD951132-F93B-3146-BA0F-2E1CD4CB0F8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0A7EEE66-0AF6-D447-8D5D-F2E6D2A1E34B}"/>
              </a:ext>
            </a:extLst>
          </p:cNvPr>
          <p:cNvSpPr>
            <a:spLocks noGrp="1"/>
          </p:cNvSpPr>
          <p:nvPr>
            <p:ph type="sldNum" sz="quarter" idx="12"/>
          </p:nvPr>
        </p:nvSpPr>
        <p:spPr/>
        <p:txBody>
          <a:bodyPr/>
          <a:lstStyle/>
          <a:p>
            <a:fld id="{E773C8E2-B35B-254F-A137-6F2F570DAACB}" type="slidenum">
              <a:rPr lang="en-US" smtClean="0"/>
              <a:t>‹#›</a:t>
            </a:fld>
            <a:endParaRPr lang="en-US" dirty="0"/>
          </a:p>
        </p:txBody>
      </p:sp>
      <p:sp>
        <p:nvSpPr>
          <p:cNvPr id="8" name="Title 1">
            <a:extLst>
              <a:ext uri="{FF2B5EF4-FFF2-40B4-BE49-F238E27FC236}">
                <a16:creationId xmlns:a16="http://schemas.microsoft.com/office/drawing/2014/main" id="{6D7E6299-C5C0-D0AC-9C31-F2F38E82DFA8}"/>
              </a:ext>
            </a:extLst>
          </p:cNvPr>
          <p:cNvSpPr>
            <a:spLocks noGrp="1"/>
          </p:cNvSpPr>
          <p:nvPr>
            <p:ph type="title"/>
          </p:nvPr>
        </p:nvSpPr>
        <p:spPr>
          <a:xfrm>
            <a:off x="838200" y="129061"/>
            <a:ext cx="10515600" cy="907259"/>
          </a:xfrm>
        </p:spPr>
        <p:txBody>
          <a:bodyPr/>
          <a:lstStyle/>
          <a:p>
            <a:r>
              <a:rPr lang="en-US" dirty="0"/>
              <a:t>Click to edit Master title style</a:t>
            </a:r>
          </a:p>
        </p:txBody>
      </p:sp>
    </p:spTree>
    <p:extLst>
      <p:ext uri="{BB962C8B-B14F-4D97-AF65-F5344CB8AC3E}">
        <p14:creationId xmlns:p14="http://schemas.microsoft.com/office/powerpoint/2010/main" val="3976790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05BF5D1-AECA-A14A-8BAC-62435DEAEF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738E5F-85D5-7C4B-863C-67E447B824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1AD71A-497C-E34D-A050-8556E1C20C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150AD3-CA61-7649-A053-B6FD282C2C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77DB30-F155-8E4C-A325-A8E88246E556}"/>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8" name="Footer Placeholder 7">
            <a:extLst>
              <a:ext uri="{FF2B5EF4-FFF2-40B4-BE49-F238E27FC236}">
                <a16:creationId xmlns:a16="http://schemas.microsoft.com/office/drawing/2014/main" id="{CD2386A0-AAC7-DE4F-BCA3-C07D9C4799E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C9189C19-BFF5-AD4F-8571-332863DCCAFA}"/>
              </a:ext>
            </a:extLst>
          </p:cNvPr>
          <p:cNvSpPr>
            <a:spLocks noGrp="1"/>
          </p:cNvSpPr>
          <p:nvPr>
            <p:ph type="sldNum" sz="quarter" idx="12"/>
          </p:nvPr>
        </p:nvSpPr>
        <p:spPr/>
        <p:txBody>
          <a:bodyPr/>
          <a:lstStyle/>
          <a:p>
            <a:fld id="{E773C8E2-B35B-254F-A137-6F2F570DAACB}" type="slidenum">
              <a:rPr lang="en-US" smtClean="0"/>
              <a:t>‹#›</a:t>
            </a:fld>
            <a:endParaRPr lang="en-US" dirty="0"/>
          </a:p>
        </p:txBody>
      </p:sp>
      <p:sp>
        <p:nvSpPr>
          <p:cNvPr id="10" name="Title 1">
            <a:extLst>
              <a:ext uri="{FF2B5EF4-FFF2-40B4-BE49-F238E27FC236}">
                <a16:creationId xmlns:a16="http://schemas.microsoft.com/office/drawing/2014/main" id="{7904135E-0771-B8BB-0B88-5C60848CD263}"/>
              </a:ext>
            </a:extLst>
          </p:cNvPr>
          <p:cNvSpPr>
            <a:spLocks noGrp="1"/>
          </p:cNvSpPr>
          <p:nvPr>
            <p:ph type="title"/>
          </p:nvPr>
        </p:nvSpPr>
        <p:spPr>
          <a:xfrm>
            <a:off x="838200" y="129061"/>
            <a:ext cx="10515600" cy="907259"/>
          </a:xfrm>
        </p:spPr>
        <p:txBody>
          <a:bodyPr/>
          <a:lstStyle/>
          <a:p>
            <a:r>
              <a:rPr lang="en-US" dirty="0"/>
              <a:t>Click to edit Master title style</a:t>
            </a:r>
          </a:p>
        </p:txBody>
      </p:sp>
    </p:spTree>
    <p:extLst>
      <p:ext uri="{BB962C8B-B14F-4D97-AF65-F5344CB8AC3E}">
        <p14:creationId xmlns:p14="http://schemas.microsoft.com/office/powerpoint/2010/main" val="1687716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0F9F7-3641-C14A-B3A4-5528C2C291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63C67A-CC00-C340-9C16-06CFA8CA772C}"/>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4" name="Footer Placeholder 3">
            <a:extLst>
              <a:ext uri="{FF2B5EF4-FFF2-40B4-BE49-F238E27FC236}">
                <a16:creationId xmlns:a16="http://schemas.microsoft.com/office/drawing/2014/main" id="{83BEC1FA-C33C-F346-B0F1-70E9E0ABB84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658B5EEF-0D03-7247-907B-D82A7D269864}"/>
              </a:ext>
            </a:extLst>
          </p:cNvPr>
          <p:cNvSpPr>
            <a:spLocks noGrp="1"/>
          </p:cNvSpPr>
          <p:nvPr>
            <p:ph type="sldNum" sz="quarter" idx="12"/>
          </p:nvPr>
        </p:nvSpPr>
        <p:spPr/>
        <p:txBody>
          <a:bodyPr/>
          <a:lstStyle/>
          <a:p>
            <a:fld id="{E773C8E2-B35B-254F-A137-6F2F570DAACB}" type="slidenum">
              <a:rPr lang="en-US" smtClean="0"/>
              <a:t>‹#›</a:t>
            </a:fld>
            <a:endParaRPr lang="en-US" dirty="0"/>
          </a:p>
        </p:txBody>
      </p:sp>
    </p:spTree>
    <p:extLst>
      <p:ext uri="{BB962C8B-B14F-4D97-AF65-F5344CB8AC3E}">
        <p14:creationId xmlns:p14="http://schemas.microsoft.com/office/powerpoint/2010/main" val="218852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09704A-4E2A-0746-81E8-43CDEEEEC676}"/>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BE1ADD78-4B36-0042-B347-46CF581F7D4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F2C7ECC-0AFC-D54D-A9B3-35C8BCDD8800}"/>
              </a:ext>
            </a:extLst>
          </p:cNvPr>
          <p:cNvSpPr>
            <a:spLocks noGrp="1"/>
          </p:cNvSpPr>
          <p:nvPr>
            <p:ph type="sldNum" sz="quarter" idx="12"/>
          </p:nvPr>
        </p:nvSpPr>
        <p:spPr/>
        <p:txBody>
          <a:bodyPr/>
          <a:lstStyle/>
          <a:p>
            <a:fld id="{E773C8E2-B35B-254F-A137-6F2F570DAACB}" type="slidenum">
              <a:rPr lang="en-US" smtClean="0"/>
              <a:t>‹#›</a:t>
            </a:fld>
            <a:endParaRPr lang="en-US" dirty="0"/>
          </a:p>
        </p:txBody>
      </p:sp>
    </p:spTree>
    <p:extLst>
      <p:ext uri="{BB962C8B-B14F-4D97-AF65-F5344CB8AC3E}">
        <p14:creationId xmlns:p14="http://schemas.microsoft.com/office/powerpoint/2010/main" val="2847454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12B552-6C2E-6A4D-97D0-E561087DC0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A6DD02-079A-EF4B-BB7F-AC896956FF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4FB365-676E-8949-913E-8A29DD786B45}"/>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065A6927-EFA0-9C45-9E10-A15FF60057F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B0A13400-FA8A-8243-B9BF-0E15D96A9E96}"/>
              </a:ext>
            </a:extLst>
          </p:cNvPr>
          <p:cNvSpPr>
            <a:spLocks noGrp="1"/>
          </p:cNvSpPr>
          <p:nvPr>
            <p:ph type="sldNum" sz="quarter" idx="12"/>
          </p:nvPr>
        </p:nvSpPr>
        <p:spPr/>
        <p:txBody>
          <a:bodyPr/>
          <a:lstStyle/>
          <a:p>
            <a:fld id="{E773C8E2-B35B-254F-A137-6F2F570DAACB}" type="slidenum">
              <a:rPr lang="en-US" smtClean="0"/>
              <a:t>‹#›</a:t>
            </a:fld>
            <a:endParaRPr lang="en-US" dirty="0"/>
          </a:p>
        </p:txBody>
      </p:sp>
      <p:sp>
        <p:nvSpPr>
          <p:cNvPr id="8" name="Title 1">
            <a:extLst>
              <a:ext uri="{FF2B5EF4-FFF2-40B4-BE49-F238E27FC236}">
                <a16:creationId xmlns:a16="http://schemas.microsoft.com/office/drawing/2014/main" id="{D7FA831D-5EAE-B580-AD56-B9EC6267E81C}"/>
              </a:ext>
            </a:extLst>
          </p:cNvPr>
          <p:cNvSpPr txBox="1">
            <a:spLocks/>
          </p:cNvSpPr>
          <p:nvPr userDrawn="1"/>
        </p:nvSpPr>
        <p:spPr>
          <a:xfrm>
            <a:off x="838200" y="129061"/>
            <a:ext cx="10515600" cy="907259"/>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30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4230088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95478EC-32E2-5644-92E4-31EC804ED4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8393DD2-3F8D-0841-B436-525A773999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3B324A-C68A-8C40-8087-9F01CF55C873}"/>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412C5388-7A7F-2741-8724-30933FC5AA2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4F1A15E3-5712-F340-AD1C-2E4E54588482}"/>
              </a:ext>
            </a:extLst>
          </p:cNvPr>
          <p:cNvSpPr>
            <a:spLocks noGrp="1"/>
          </p:cNvSpPr>
          <p:nvPr>
            <p:ph type="sldNum" sz="quarter" idx="12"/>
          </p:nvPr>
        </p:nvSpPr>
        <p:spPr/>
        <p:txBody>
          <a:bodyPr/>
          <a:lstStyle/>
          <a:p>
            <a:fld id="{E773C8E2-B35B-254F-A137-6F2F570DAACB}" type="slidenum">
              <a:rPr lang="en-US" smtClean="0"/>
              <a:t>‹#›</a:t>
            </a:fld>
            <a:endParaRPr lang="en-US" dirty="0"/>
          </a:p>
        </p:txBody>
      </p:sp>
      <p:sp>
        <p:nvSpPr>
          <p:cNvPr id="8" name="Title 1">
            <a:extLst>
              <a:ext uri="{FF2B5EF4-FFF2-40B4-BE49-F238E27FC236}">
                <a16:creationId xmlns:a16="http://schemas.microsoft.com/office/drawing/2014/main" id="{9ED74D55-978D-1C7D-A9EB-C6A8C40231CE}"/>
              </a:ext>
            </a:extLst>
          </p:cNvPr>
          <p:cNvSpPr>
            <a:spLocks noGrp="1"/>
          </p:cNvSpPr>
          <p:nvPr>
            <p:ph type="title"/>
          </p:nvPr>
        </p:nvSpPr>
        <p:spPr>
          <a:xfrm>
            <a:off x="838200" y="129061"/>
            <a:ext cx="10515600" cy="907259"/>
          </a:xfrm>
        </p:spPr>
        <p:txBody>
          <a:bodyPr/>
          <a:lstStyle/>
          <a:p>
            <a:r>
              <a:rPr lang="en-US" dirty="0"/>
              <a:t>Click to edit Master title style</a:t>
            </a:r>
          </a:p>
        </p:txBody>
      </p:sp>
    </p:spTree>
    <p:extLst>
      <p:ext uri="{BB962C8B-B14F-4D97-AF65-F5344CB8AC3E}">
        <p14:creationId xmlns:p14="http://schemas.microsoft.com/office/powerpoint/2010/main" val="2149174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578668A-4477-7D41-978D-6547BDB99651}"/>
              </a:ext>
            </a:extLst>
          </p:cNvPr>
          <p:cNvSpPr/>
          <p:nvPr userDrawn="1"/>
        </p:nvSpPr>
        <p:spPr>
          <a:xfrm>
            <a:off x="0" y="6051177"/>
            <a:ext cx="12192000" cy="806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BCE21D-3B79-2D46-BF34-98F46C997FED}"/>
              </a:ext>
            </a:extLst>
          </p:cNvPr>
          <p:cNvSpPr/>
          <p:nvPr userDrawn="1"/>
        </p:nvSpPr>
        <p:spPr>
          <a:xfrm>
            <a:off x="0" y="1"/>
            <a:ext cx="12192000" cy="1036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83C3C0A-CAC4-2546-8B51-4D0AB74CE73D}"/>
              </a:ext>
            </a:extLst>
          </p:cNvPr>
          <p:cNvSpPr/>
          <p:nvPr userDrawn="1"/>
        </p:nvSpPr>
        <p:spPr>
          <a:xfrm>
            <a:off x="433137" y="1"/>
            <a:ext cx="156143" cy="10363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219D2BD5-7469-C442-8F57-677253FD7D15}"/>
              </a:ext>
            </a:extLst>
          </p:cNvPr>
          <p:cNvSpPr>
            <a:spLocks noGrp="1"/>
          </p:cNvSpPr>
          <p:nvPr>
            <p:ph type="title"/>
          </p:nvPr>
        </p:nvSpPr>
        <p:spPr>
          <a:xfrm>
            <a:off x="838200" y="129061"/>
            <a:ext cx="10515600" cy="907259"/>
          </a:xfrm>
          <a:prstGeom prst="rect">
            <a:avLst/>
          </a:prstGeom>
        </p:spPr>
        <p:txBody>
          <a:bodyPr vert="horz" lIns="91440" tIns="45720" rIns="91440" bIns="45720" rtlCol="0" anchor="ctr"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8906BF33-2E1A-C34C-82E0-8CB8DEDB33F4}"/>
              </a:ext>
            </a:extLst>
          </p:cNvPr>
          <p:cNvSpPr>
            <a:spLocks noGrp="1"/>
          </p:cNvSpPr>
          <p:nvPr>
            <p:ph type="body" idx="1"/>
          </p:nvPr>
        </p:nvSpPr>
        <p:spPr>
          <a:xfrm>
            <a:off x="838200" y="1165380"/>
            <a:ext cx="10515600" cy="50115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07BBA60-E537-AE4D-9EDA-A6DE122D42DB}"/>
              </a:ext>
            </a:extLst>
          </p:cNvPr>
          <p:cNvSpPr>
            <a:spLocks noGrp="1"/>
          </p:cNvSpPr>
          <p:nvPr>
            <p:ph type="sldNum" sz="quarter" idx="4"/>
          </p:nvPr>
        </p:nvSpPr>
        <p:spPr>
          <a:xfrm>
            <a:off x="11219327" y="6303736"/>
            <a:ext cx="697833" cy="365125"/>
          </a:xfrm>
          <a:prstGeom prst="rect">
            <a:avLst/>
          </a:prstGeom>
        </p:spPr>
        <p:txBody>
          <a:bodyPr vert="horz" lIns="91440" tIns="91440" rIns="91440" bIns="91440" rtlCol="0" anchor="ctr" anchorCtr="0"/>
          <a:lstStyle>
            <a:lvl1pPr algn="r">
              <a:defRPr sz="1200">
                <a:solidFill>
                  <a:schemeClr val="bg1"/>
                </a:solidFill>
              </a:defRPr>
            </a:lvl1pPr>
          </a:lstStyle>
          <a:p>
            <a:fld id="{E773C8E2-B35B-254F-A137-6F2F570DAACB}" type="slidenum">
              <a:rPr lang="en-US" smtClean="0"/>
              <a:pPr/>
              <a:t>‹#›</a:t>
            </a:fld>
            <a:endParaRPr lang="en-US" dirty="0"/>
          </a:p>
        </p:txBody>
      </p:sp>
      <p:pic>
        <p:nvPicPr>
          <p:cNvPr id="11" name="Graphic 10">
            <a:extLst>
              <a:ext uri="{FF2B5EF4-FFF2-40B4-BE49-F238E27FC236}">
                <a16:creationId xmlns:a16="http://schemas.microsoft.com/office/drawing/2014/main" id="{6B1E6BB0-2370-EC43-92B3-74197023E56D}"/>
              </a:ext>
            </a:extLst>
          </p:cNvPr>
          <p:cNvPicPr>
            <a:picLocks noChangeAspect="1"/>
          </p:cNvPicPr>
          <p:nvPr userDrawn="1"/>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rcRect/>
          <a:stretch/>
        </p:blipFill>
        <p:spPr>
          <a:xfrm>
            <a:off x="274840" y="6208705"/>
            <a:ext cx="2699083" cy="391171"/>
          </a:xfrm>
          <a:prstGeom prst="rect">
            <a:avLst/>
          </a:prstGeom>
        </p:spPr>
      </p:pic>
    </p:spTree>
    <p:extLst>
      <p:ext uri="{BB962C8B-B14F-4D97-AF65-F5344CB8AC3E}">
        <p14:creationId xmlns:p14="http://schemas.microsoft.com/office/powerpoint/2010/main" val="17589033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wipp.energy.gov/Legacy-TRU-Waste-Disposal-Plan.asp"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mailto:LTWDP@wipp.doe.gov"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ipp.energy.gov/Legacy-TRU-Waste-Disposal-Plan.asp"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mailto:LTWDP@wipp.doe.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B9272-CAEE-4A4C-BE08-DA81E4395172}"/>
              </a:ext>
            </a:extLst>
          </p:cNvPr>
          <p:cNvSpPr>
            <a:spLocks noGrp="1"/>
          </p:cNvSpPr>
          <p:nvPr>
            <p:ph type="ctrTitle"/>
          </p:nvPr>
        </p:nvSpPr>
        <p:spPr>
          <a:xfrm>
            <a:off x="531392" y="1547421"/>
            <a:ext cx="11129211" cy="1881579"/>
          </a:xfrm>
        </p:spPr>
        <p:txBody>
          <a:bodyPr>
            <a:noAutofit/>
          </a:bodyPr>
          <a:lstStyle/>
          <a:p>
            <a:pPr algn="ctr"/>
            <a:r>
              <a:rPr lang="en-US" sz="3700" dirty="0">
                <a:effectLst>
                  <a:outerShdw blurRad="38100" dist="38100" dir="2700000" algn="tl">
                    <a:srgbClr val="000000">
                      <a:alpha val="43137"/>
                    </a:srgbClr>
                  </a:outerShdw>
                </a:effectLst>
              </a:rPr>
              <a:t>WIPP Legacy TRU Waste Disposal Plan</a:t>
            </a:r>
          </a:p>
        </p:txBody>
      </p:sp>
      <p:sp>
        <p:nvSpPr>
          <p:cNvPr id="3" name="Subtitle 2">
            <a:extLst>
              <a:ext uri="{FF2B5EF4-FFF2-40B4-BE49-F238E27FC236}">
                <a16:creationId xmlns:a16="http://schemas.microsoft.com/office/drawing/2014/main" id="{1E2584EE-3F89-7443-B71A-3498ADA94192}"/>
              </a:ext>
            </a:extLst>
          </p:cNvPr>
          <p:cNvSpPr>
            <a:spLocks noGrp="1"/>
          </p:cNvSpPr>
          <p:nvPr>
            <p:ph type="subTitle" idx="1"/>
          </p:nvPr>
        </p:nvSpPr>
        <p:spPr>
          <a:xfrm>
            <a:off x="782853" y="3812635"/>
            <a:ext cx="10626291" cy="2575465"/>
          </a:xfrm>
        </p:spPr>
        <p:txBody>
          <a:bodyPr>
            <a:normAutofit fontScale="92500" lnSpcReduction="20000"/>
          </a:bodyPr>
          <a:lstStyle/>
          <a:p>
            <a:pPr algn="ctr"/>
            <a:r>
              <a:rPr lang="en-US" sz="2800" dirty="0">
                <a:effectLst>
                  <a:outerShdw blurRad="38100" dist="38100" dir="2700000" algn="tl">
                    <a:srgbClr val="000000">
                      <a:alpha val="43137"/>
                    </a:srgbClr>
                  </a:outerShdw>
                </a:effectLst>
              </a:rPr>
              <a:t>National Transportation Stakeholders Forum</a:t>
            </a:r>
          </a:p>
          <a:p>
            <a:pPr algn="ctr"/>
            <a:r>
              <a:rPr lang="en-US" sz="2800" dirty="0">
                <a:effectLst>
                  <a:outerShdw blurRad="38100" dist="38100" dir="2700000" algn="tl">
                    <a:srgbClr val="000000">
                      <a:alpha val="43137"/>
                    </a:srgbClr>
                  </a:outerShdw>
                </a:effectLst>
              </a:rPr>
              <a:t>June 6, 2024</a:t>
            </a:r>
          </a:p>
          <a:p>
            <a:pPr algn="ctr"/>
            <a:endParaRPr lang="en-US" sz="2800" dirty="0">
              <a:effectLst>
                <a:outerShdw blurRad="38100" dist="38100" dir="2700000" algn="tl">
                  <a:srgbClr val="000000">
                    <a:alpha val="43137"/>
                  </a:srgbClr>
                </a:outerShdw>
              </a:effectLst>
            </a:endParaRPr>
          </a:p>
          <a:p>
            <a:pPr algn="ctr"/>
            <a:r>
              <a:rPr lang="en-US" sz="2800" dirty="0">
                <a:effectLst>
                  <a:outerShdw blurRad="38100" dist="38100" dir="2700000" algn="tl">
                    <a:srgbClr val="000000">
                      <a:alpha val="43137"/>
                    </a:srgbClr>
                  </a:outerShdw>
                </a:effectLst>
              </a:rPr>
              <a:t>Michael Gerle</a:t>
            </a:r>
          </a:p>
          <a:p>
            <a:pPr algn="ctr"/>
            <a:r>
              <a:rPr lang="en-US" sz="2800" dirty="0">
                <a:effectLst>
                  <a:outerShdw blurRad="38100" dist="38100" dir="2700000" algn="tl">
                    <a:srgbClr val="000000">
                      <a:alpha val="43137"/>
                    </a:srgbClr>
                  </a:outerShdw>
                </a:effectLst>
              </a:rPr>
              <a:t>Environmental Regulatory Compliance Division Director</a:t>
            </a:r>
          </a:p>
          <a:p>
            <a:pPr algn="ctr"/>
            <a:r>
              <a:rPr lang="en-US" sz="2800" dirty="0">
                <a:effectLst>
                  <a:outerShdw blurRad="38100" dist="38100" dir="2700000" algn="tl">
                    <a:srgbClr val="000000">
                      <a:alpha val="43137"/>
                    </a:srgbClr>
                  </a:outerShdw>
                </a:effectLst>
              </a:rPr>
              <a:t>DOE Carlsbad Field Office (WIPP)</a:t>
            </a:r>
          </a:p>
        </p:txBody>
      </p:sp>
    </p:spTree>
    <p:extLst>
      <p:ext uri="{BB962C8B-B14F-4D97-AF65-F5344CB8AC3E}">
        <p14:creationId xmlns:p14="http://schemas.microsoft.com/office/powerpoint/2010/main" val="4254788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069A99-788A-DAF7-9C3C-73472FFACE6F}"/>
              </a:ext>
            </a:extLst>
          </p:cNvPr>
          <p:cNvSpPr>
            <a:spLocks noGrp="1"/>
          </p:cNvSpPr>
          <p:nvPr>
            <p:ph type="title"/>
          </p:nvPr>
        </p:nvSpPr>
        <p:spPr>
          <a:xfrm>
            <a:off x="584791" y="105551"/>
            <a:ext cx="11332369" cy="884555"/>
          </a:xfrm>
        </p:spPr>
        <p:txBody>
          <a:bodyPr>
            <a:noAutofit/>
          </a:bodyPr>
          <a:lstStyle/>
          <a:p>
            <a:pPr algn="ctr"/>
            <a:r>
              <a:rPr lang="en-US" dirty="0">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Legacy TRU Waste Disposal Plan</a:t>
            </a:r>
          </a:p>
        </p:txBody>
      </p:sp>
      <p:sp>
        <p:nvSpPr>
          <p:cNvPr id="5" name="Slide Number Placeholder 4">
            <a:extLst>
              <a:ext uri="{FF2B5EF4-FFF2-40B4-BE49-F238E27FC236}">
                <a16:creationId xmlns:a16="http://schemas.microsoft.com/office/drawing/2014/main" id="{58ED2CEC-FA37-2285-C2B8-D9F291DAE045}"/>
              </a:ext>
            </a:extLst>
          </p:cNvPr>
          <p:cNvSpPr>
            <a:spLocks noGrp="1"/>
          </p:cNvSpPr>
          <p:nvPr>
            <p:ph type="sldNum" sz="quarter" idx="12"/>
          </p:nvPr>
        </p:nvSpPr>
        <p:spPr/>
        <p:txBody>
          <a:bodyPr/>
          <a:lstStyle/>
          <a:p>
            <a:fld id="{E773C8E2-B35B-254F-A137-6F2F570DAACB}" type="slidenum">
              <a:rPr lang="en-US" smtClean="0"/>
              <a:t>2</a:t>
            </a:fld>
            <a:endParaRPr lang="en-US" dirty="0"/>
          </a:p>
        </p:txBody>
      </p:sp>
      <p:sp>
        <p:nvSpPr>
          <p:cNvPr id="4" name="Content Placeholder 3">
            <a:extLst>
              <a:ext uri="{FF2B5EF4-FFF2-40B4-BE49-F238E27FC236}">
                <a16:creationId xmlns:a16="http://schemas.microsoft.com/office/drawing/2014/main" id="{74B858D0-4A25-D62B-A013-C5752CC5C362}"/>
              </a:ext>
            </a:extLst>
          </p:cNvPr>
          <p:cNvSpPr txBox="1">
            <a:spLocks/>
          </p:cNvSpPr>
          <p:nvPr/>
        </p:nvSpPr>
        <p:spPr>
          <a:xfrm>
            <a:off x="912925" y="1154262"/>
            <a:ext cx="10153316" cy="48283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1775" indent="-231775">
              <a:spcAft>
                <a:spcPts val="1200"/>
              </a:spcAft>
            </a:pPr>
            <a:r>
              <a:rPr lang="en-US" sz="2300" dirty="0">
                <a:cs typeface="Arial" pitchFamily="34" charset="0"/>
              </a:rPr>
              <a:t>New Mexico Environment Department (NMED) issued the final Hazardous Waste Facility Permit effective on November 3, 2023.</a:t>
            </a:r>
          </a:p>
          <a:p>
            <a:pPr marL="231775" indent="-231775">
              <a:spcAft>
                <a:spcPts val="1200"/>
              </a:spcAft>
              <a:buClr>
                <a:schemeClr val="tx1"/>
              </a:buClr>
            </a:pPr>
            <a:r>
              <a:rPr lang="en-US" sz="2300" dirty="0">
                <a:cs typeface="Arial" pitchFamily="34" charset="0"/>
              </a:rPr>
              <a:t>The following Permit condition was added:</a:t>
            </a:r>
          </a:p>
          <a:p>
            <a:pPr marL="457200" lvl="1" indent="0">
              <a:spcAft>
                <a:spcPts val="1200"/>
              </a:spcAft>
              <a:buClr>
                <a:schemeClr val="tx1"/>
              </a:buClr>
              <a:buNone/>
            </a:pPr>
            <a:r>
              <a:rPr lang="en-US" sz="2000" dirty="0">
                <a:cs typeface="Arial" pitchFamily="34" charset="0"/>
              </a:rPr>
              <a:t>4.2.1.5 </a:t>
            </a:r>
            <a:r>
              <a:rPr lang="en-US" sz="2000" u="sng" dirty="0">
                <a:cs typeface="Arial" pitchFamily="34" charset="0"/>
              </a:rPr>
              <a:t>Legacy TRU Waste Disposal Plan</a:t>
            </a:r>
          </a:p>
          <a:p>
            <a:pPr marL="457200" lvl="1" indent="0">
              <a:spcAft>
                <a:spcPts val="1200"/>
              </a:spcAft>
              <a:buClr>
                <a:schemeClr val="tx1"/>
              </a:buClr>
              <a:buNone/>
            </a:pPr>
            <a:r>
              <a:rPr lang="en-US" sz="2000" dirty="0">
                <a:cs typeface="Arial" pitchFamily="34" charset="0"/>
              </a:rPr>
              <a:t>The Permittees shall </a:t>
            </a:r>
            <a:r>
              <a:rPr lang="en-US" sz="2000" b="1" dirty="0">
                <a:solidFill>
                  <a:srgbClr val="499157"/>
                </a:solidFill>
                <a:cs typeface="Arial" pitchFamily="34" charset="0"/>
              </a:rPr>
              <a:t>define legacy TRU and TRU mixed waste </a:t>
            </a:r>
            <a:r>
              <a:rPr lang="en-US" sz="2000" dirty="0">
                <a:cs typeface="Arial" pitchFamily="34" charset="0"/>
              </a:rPr>
              <a:t>and develop the Legacy TRU Waste Disposal Plan (Plan). The Plan will be developed </a:t>
            </a:r>
            <a:r>
              <a:rPr lang="en-US" sz="2000" b="1" dirty="0">
                <a:solidFill>
                  <a:srgbClr val="499157"/>
                </a:solidFill>
                <a:cs typeface="Arial" pitchFamily="34" charset="0"/>
              </a:rPr>
              <a:t>in consultation with the generator/storage sites and stakeholders</a:t>
            </a:r>
            <a:r>
              <a:rPr lang="en-US" sz="2000" dirty="0">
                <a:solidFill>
                  <a:srgbClr val="499157"/>
                </a:solidFill>
                <a:cs typeface="Arial" pitchFamily="34" charset="0"/>
              </a:rPr>
              <a:t>. </a:t>
            </a:r>
            <a:r>
              <a:rPr lang="en-US" sz="2000" dirty="0">
                <a:cs typeface="Arial" pitchFamily="34" charset="0"/>
              </a:rPr>
              <a:t>Consultation with stakeholders shall begin within 90 days of the effective date of this Permit. The Plan shall be submitted to the Secretary within one year of the effective date of this Permit. The Permittees shall seek public input for 60 days following the submittal of the Plan and submit received comments to the Secretary. </a:t>
            </a:r>
            <a:r>
              <a:rPr lang="en-US" sz="2000" b="1" dirty="0">
                <a:solidFill>
                  <a:srgbClr val="499157"/>
                </a:solidFill>
                <a:cs typeface="Arial" pitchFamily="34" charset="0"/>
              </a:rPr>
              <a:t>To the extent practicable as articulated in the final Plan, Panel 12 will be reserved for the disposal of legacy TRU mixed waste.</a:t>
            </a:r>
          </a:p>
        </p:txBody>
      </p:sp>
    </p:spTree>
    <p:extLst>
      <p:ext uri="{BB962C8B-B14F-4D97-AF65-F5344CB8AC3E}">
        <p14:creationId xmlns:p14="http://schemas.microsoft.com/office/powerpoint/2010/main" val="4032788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069A99-788A-DAF7-9C3C-73472FFACE6F}"/>
              </a:ext>
            </a:extLst>
          </p:cNvPr>
          <p:cNvSpPr>
            <a:spLocks noGrp="1"/>
          </p:cNvSpPr>
          <p:nvPr>
            <p:ph type="title"/>
          </p:nvPr>
        </p:nvSpPr>
        <p:spPr>
          <a:xfrm>
            <a:off x="584791" y="105551"/>
            <a:ext cx="11332369" cy="884555"/>
          </a:xfrm>
        </p:spPr>
        <p:txBody>
          <a:bodyPr>
            <a:noAutofit/>
          </a:bodyPr>
          <a:lstStyle/>
          <a:p>
            <a:pPr algn="ctr"/>
            <a:r>
              <a:rPr lang="en-US" dirty="0">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Objectives</a:t>
            </a:r>
          </a:p>
        </p:txBody>
      </p:sp>
      <p:sp>
        <p:nvSpPr>
          <p:cNvPr id="5" name="Slide Number Placeholder 4">
            <a:extLst>
              <a:ext uri="{FF2B5EF4-FFF2-40B4-BE49-F238E27FC236}">
                <a16:creationId xmlns:a16="http://schemas.microsoft.com/office/drawing/2014/main" id="{58ED2CEC-FA37-2285-C2B8-D9F291DAE0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73C8E2-B35B-254F-A137-6F2F570DAACB}" type="slidenum">
              <a:rPr kumimoji="0" lang="en-US" sz="12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 name="Content Placeholder 3">
            <a:extLst>
              <a:ext uri="{FF2B5EF4-FFF2-40B4-BE49-F238E27FC236}">
                <a16:creationId xmlns:a16="http://schemas.microsoft.com/office/drawing/2014/main" id="{74B858D0-4A25-D62B-A013-C5752CC5C362}"/>
              </a:ext>
            </a:extLst>
          </p:cNvPr>
          <p:cNvSpPr txBox="1">
            <a:spLocks/>
          </p:cNvSpPr>
          <p:nvPr/>
        </p:nvSpPr>
        <p:spPr>
          <a:xfrm>
            <a:off x="426042" y="1309036"/>
            <a:ext cx="11332369" cy="46564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1775" indent="-231775">
              <a:spcAft>
                <a:spcPts val="1200"/>
              </a:spcAft>
            </a:pPr>
            <a:r>
              <a:rPr lang="en-US" sz="2800" u="sng" dirty="0">
                <a:solidFill>
                  <a:srgbClr val="000000"/>
                </a:solidFill>
                <a:cs typeface="Arial" pitchFamily="34" charset="0"/>
              </a:rPr>
              <a:t>Today:</a:t>
            </a:r>
            <a:r>
              <a:rPr lang="en-US" sz="2800" dirty="0">
                <a:solidFill>
                  <a:srgbClr val="000000"/>
                </a:solidFill>
                <a:cs typeface="Arial" pitchFamily="34" charset="0"/>
              </a:rPr>
              <a:t> Provide background on the Legacy Waste Plan, development process, schedule, and opportunities for engagement and input</a:t>
            </a:r>
          </a:p>
          <a:p>
            <a:pPr marL="231775" marR="0" lvl="0" indent="-231775"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US" sz="2800" b="0" i="0" u="sng" strike="noStrike" kern="1200" cap="none" spc="0" normalizeH="0" baseline="0" noProof="0" dirty="0">
                <a:ln>
                  <a:noFill/>
                </a:ln>
                <a:solidFill>
                  <a:srgbClr val="000000"/>
                </a:solidFill>
                <a:effectLst/>
                <a:uLnTx/>
                <a:uFillTx/>
                <a:latin typeface="Arial" panose="020B0604020202020204"/>
                <a:ea typeface="+mn-ea"/>
                <a:cs typeface="Arial" pitchFamily="34" charset="0"/>
              </a:rPr>
              <a:t>Overall:</a:t>
            </a:r>
          </a:p>
          <a:p>
            <a:pPr marL="688975" lvl="1" indent="-231775">
              <a:spcBef>
                <a:spcPts val="1000"/>
              </a:spcBef>
              <a:spcAft>
                <a:spcPts val="600"/>
              </a:spcAft>
            </a:pPr>
            <a:r>
              <a:rPr lang="en-US" sz="2400" dirty="0">
                <a:solidFill>
                  <a:srgbClr val="000000"/>
                </a:solidFill>
                <a:latin typeface="Arial" panose="020B0604020202020204"/>
                <a:cs typeface="Arial" pitchFamily="34" charset="0"/>
              </a:rPr>
              <a:t>Develop Legacy TRU Waste Disposal Plan in consultation with generator/storage sites and stakeholders.</a:t>
            </a:r>
          </a:p>
          <a:p>
            <a:pPr marL="1146175" lvl="2" indent="-231775">
              <a:spcBef>
                <a:spcPts val="1000"/>
              </a:spcBef>
              <a:spcAft>
                <a:spcPts val="600"/>
              </a:spcAft>
            </a:pP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Arial" pitchFamily="34" charset="0"/>
              </a:rPr>
              <a:t>Define </a:t>
            </a:r>
            <a:r>
              <a:rPr lang="en-US" sz="2400" dirty="0">
                <a:solidFill>
                  <a:srgbClr val="000000"/>
                </a:solidFill>
                <a:latin typeface="Arial" panose="020B0604020202020204"/>
                <a:cs typeface="Arial" pitchFamily="34" charset="0"/>
              </a:rPr>
              <a:t>legacy </a:t>
            </a:r>
            <a:r>
              <a:rPr lang="en-US" sz="2400" dirty="0">
                <a:latin typeface="Arial" panose="020B0604020202020204"/>
                <a:cs typeface="Arial" pitchFamily="34" charset="0"/>
              </a:rPr>
              <a:t>TRU and TRU mixed </a:t>
            </a:r>
            <a:r>
              <a:rPr lang="en-US" sz="2400" dirty="0">
                <a:solidFill>
                  <a:srgbClr val="000000"/>
                </a:solidFill>
                <a:latin typeface="Arial" panose="020B0604020202020204"/>
                <a:cs typeface="Arial" pitchFamily="34" charset="0"/>
              </a:rPr>
              <a:t>waste</a:t>
            </a:r>
          </a:p>
          <a:p>
            <a:pPr marL="1146175" lvl="2" indent="-231775">
              <a:spcBef>
                <a:spcPts val="1000"/>
              </a:spcBef>
              <a:spcAft>
                <a:spcPts val="600"/>
              </a:spcAft>
            </a:pP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Arial" pitchFamily="34" charset="0"/>
              </a:rPr>
              <a:t>Articulate how Panel 12 will be reserved for disposal of legacy TRU and TRU mixed waste to the extent practicable</a:t>
            </a:r>
          </a:p>
          <a:p>
            <a:pPr marL="688975" lvl="1" indent="-231775">
              <a:spcBef>
                <a:spcPts val="1000"/>
              </a:spcBef>
              <a:spcAft>
                <a:spcPts val="600"/>
              </a:spcAft>
            </a:pPr>
            <a:r>
              <a:rPr lang="en-US" sz="2400" dirty="0">
                <a:solidFill>
                  <a:srgbClr val="000000"/>
                </a:solidFill>
                <a:latin typeface="Arial" panose="020B0604020202020204"/>
                <a:cs typeface="Arial" pitchFamily="34" charset="0"/>
              </a:rPr>
              <a:t>Submit plan to the NMED Secretary no later than November 3, 2024 (i.e., less than one year after the effective date of the Permit)</a:t>
            </a:r>
          </a:p>
        </p:txBody>
      </p:sp>
    </p:spTree>
    <p:extLst>
      <p:ext uri="{BB962C8B-B14F-4D97-AF65-F5344CB8AC3E}">
        <p14:creationId xmlns:p14="http://schemas.microsoft.com/office/powerpoint/2010/main" val="412260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95FE88E-054E-475C-9A14-7668A2E60ADC}"/>
              </a:ext>
            </a:extLst>
          </p:cNvPr>
          <p:cNvSpPr>
            <a:spLocks noGrp="1"/>
          </p:cNvSpPr>
          <p:nvPr>
            <p:ph type="sldNum" sz="quarter" idx="10"/>
          </p:nvPr>
        </p:nvSpPr>
        <p:spPr/>
        <p:txBody>
          <a:bodyPr/>
          <a:lstStyle/>
          <a:p>
            <a:fld id="{E773C8E2-B35B-254F-A137-6F2F570DAACB}" type="slidenum">
              <a:rPr lang="en-US" smtClean="0"/>
              <a:pPr/>
              <a:t>4</a:t>
            </a:fld>
            <a:endParaRPr lang="en-US" dirty="0"/>
          </a:p>
        </p:txBody>
      </p:sp>
      <p:pic>
        <p:nvPicPr>
          <p:cNvPr id="5" name="Picture 4">
            <a:extLst>
              <a:ext uri="{FF2B5EF4-FFF2-40B4-BE49-F238E27FC236}">
                <a16:creationId xmlns:a16="http://schemas.microsoft.com/office/drawing/2014/main" id="{68DB06C7-6060-4B42-9D52-4A79D15E0C73}"/>
              </a:ext>
            </a:extLst>
          </p:cNvPr>
          <p:cNvPicPr>
            <a:picLocks noChangeAspect="1"/>
          </p:cNvPicPr>
          <p:nvPr/>
        </p:nvPicPr>
        <p:blipFill rotWithShape="1">
          <a:blip r:embed="rId3"/>
          <a:srcRect r="49528"/>
          <a:stretch/>
        </p:blipFill>
        <p:spPr>
          <a:xfrm>
            <a:off x="3834974" y="129061"/>
            <a:ext cx="5759887" cy="6599878"/>
          </a:xfrm>
          <a:prstGeom prst="rect">
            <a:avLst/>
          </a:prstGeom>
          <a:effectLst>
            <a:outerShdw blurRad="50800" dist="38100" dir="5400000" algn="t" rotWithShape="0">
              <a:prstClr val="black">
                <a:alpha val="40000"/>
              </a:prstClr>
            </a:outerShdw>
          </a:effectLst>
        </p:spPr>
      </p:pic>
      <p:sp>
        <p:nvSpPr>
          <p:cNvPr id="6" name="TextBox 5">
            <a:extLst>
              <a:ext uri="{FF2B5EF4-FFF2-40B4-BE49-F238E27FC236}">
                <a16:creationId xmlns:a16="http://schemas.microsoft.com/office/drawing/2014/main" id="{169FE407-AF62-45DA-95B2-1B53E2629D71}"/>
              </a:ext>
            </a:extLst>
          </p:cNvPr>
          <p:cNvSpPr txBox="1"/>
          <p:nvPr/>
        </p:nvSpPr>
        <p:spPr>
          <a:xfrm>
            <a:off x="2076035" y="4410548"/>
            <a:ext cx="1217264" cy="400110"/>
          </a:xfrm>
          <a:prstGeom prst="rect">
            <a:avLst/>
          </a:prstGeom>
          <a:noFill/>
        </p:spPr>
        <p:txBody>
          <a:bodyPr wrap="square" rtlCol="0">
            <a:spAutoFit/>
          </a:bodyPr>
          <a:lstStyle/>
          <a:p>
            <a:r>
              <a:rPr lang="en-US" sz="2000" b="1" dirty="0"/>
              <a:t>Panel 12</a:t>
            </a:r>
          </a:p>
        </p:txBody>
      </p:sp>
      <p:cxnSp>
        <p:nvCxnSpPr>
          <p:cNvPr id="8" name="Straight Arrow Connector 7">
            <a:extLst>
              <a:ext uri="{FF2B5EF4-FFF2-40B4-BE49-F238E27FC236}">
                <a16:creationId xmlns:a16="http://schemas.microsoft.com/office/drawing/2014/main" id="{212D4019-F63C-4249-AF8B-ED2A1B2D21B8}"/>
              </a:ext>
            </a:extLst>
          </p:cNvPr>
          <p:cNvCxnSpPr>
            <a:cxnSpLocks/>
          </p:cNvCxnSpPr>
          <p:nvPr/>
        </p:nvCxnSpPr>
        <p:spPr>
          <a:xfrm>
            <a:off x="3381153" y="4610603"/>
            <a:ext cx="978196" cy="4645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F5064FA-DC1F-4B18-8909-B34B213F35BD}"/>
              </a:ext>
            </a:extLst>
          </p:cNvPr>
          <p:cNvSpPr txBox="1"/>
          <p:nvPr/>
        </p:nvSpPr>
        <p:spPr>
          <a:xfrm>
            <a:off x="2076035" y="2041451"/>
            <a:ext cx="1217264" cy="677108"/>
          </a:xfrm>
          <a:prstGeom prst="rect">
            <a:avLst/>
          </a:prstGeom>
          <a:noFill/>
        </p:spPr>
        <p:txBody>
          <a:bodyPr wrap="square" rtlCol="0">
            <a:spAutoFit/>
          </a:bodyPr>
          <a:lstStyle/>
          <a:p>
            <a:r>
              <a:rPr lang="en-US" sz="2000" b="1" dirty="0"/>
              <a:t>Panel 8</a:t>
            </a:r>
          </a:p>
          <a:p>
            <a:r>
              <a:rPr lang="en-US" dirty="0"/>
              <a:t>(current)</a:t>
            </a:r>
          </a:p>
        </p:txBody>
      </p:sp>
      <p:cxnSp>
        <p:nvCxnSpPr>
          <p:cNvPr id="12" name="Straight Arrow Connector 11">
            <a:extLst>
              <a:ext uri="{FF2B5EF4-FFF2-40B4-BE49-F238E27FC236}">
                <a16:creationId xmlns:a16="http://schemas.microsoft.com/office/drawing/2014/main" id="{370483DA-2099-405B-9D2A-40FA9ACB6E60}"/>
              </a:ext>
            </a:extLst>
          </p:cNvPr>
          <p:cNvCxnSpPr>
            <a:stCxn id="10" idx="3"/>
          </p:cNvCxnSpPr>
          <p:nvPr/>
        </p:nvCxnSpPr>
        <p:spPr>
          <a:xfrm>
            <a:off x="3293299" y="2380005"/>
            <a:ext cx="3043706" cy="178795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F50C37B-5B00-4914-9229-C2F8B26EB5D3}"/>
              </a:ext>
            </a:extLst>
          </p:cNvPr>
          <p:cNvSpPr txBox="1"/>
          <p:nvPr/>
        </p:nvSpPr>
        <p:spPr>
          <a:xfrm>
            <a:off x="10501366" y="5140819"/>
            <a:ext cx="1275907" cy="707886"/>
          </a:xfrm>
          <a:prstGeom prst="rect">
            <a:avLst/>
          </a:prstGeom>
          <a:noFill/>
        </p:spPr>
        <p:txBody>
          <a:bodyPr wrap="square" rtlCol="0">
            <a:spAutoFit/>
          </a:bodyPr>
          <a:lstStyle/>
          <a:p>
            <a:r>
              <a:rPr lang="en-US" sz="2000" b="1" dirty="0"/>
              <a:t>Panels 9 and 10</a:t>
            </a:r>
          </a:p>
        </p:txBody>
      </p:sp>
      <p:sp>
        <p:nvSpPr>
          <p:cNvPr id="14" name="Oval 13">
            <a:extLst>
              <a:ext uri="{FF2B5EF4-FFF2-40B4-BE49-F238E27FC236}">
                <a16:creationId xmlns:a16="http://schemas.microsoft.com/office/drawing/2014/main" id="{401BD101-5756-4B5C-A9CB-AEA408033EFF}"/>
              </a:ext>
            </a:extLst>
          </p:cNvPr>
          <p:cNvSpPr/>
          <p:nvPr/>
        </p:nvSpPr>
        <p:spPr>
          <a:xfrm rot="20485683">
            <a:off x="7097203" y="3857091"/>
            <a:ext cx="666309" cy="231863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A528D1A2-5767-4BFE-88CF-9590B68CFFF8}"/>
              </a:ext>
            </a:extLst>
          </p:cNvPr>
          <p:cNvCxnSpPr>
            <a:cxnSpLocks/>
            <a:stCxn id="13" idx="1"/>
            <a:endCxn id="14" idx="4"/>
          </p:cNvCxnSpPr>
          <p:nvPr/>
        </p:nvCxnSpPr>
        <p:spPr>
          <a:xfrm flipH="1">
            <a:off x="7799594" y="5494762"/>
            <a:ext cx="2701772" cy="62058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4573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069A99-788A-DAF7-9C3C-73472FFACE6F}"/>
              </a:ext>
            </a:extLst>
          </p:cNvPr>
          <p:cNvSpPr>
            <a:spLocks noGrp="1"/>
          </p:cNvSpPr>
          <p:nvPr>
            <p:ph type="title"/>
          </p:nvPr>
        </p:nvSpPr>
        <p:spPr>
          <a:xfrm>
            <a:off x="584791" y="105551"/>
            <a:ext cx="11332369" cy="884555"/>
          </a:xfrm>
        </p:spPr>
        <p:txBody>
          <a:bodyPr>
            <a:noAutofit/>
          </a:bodyPr>
          <a:lstStyle/>
          <a:p>
            <a:pPr algn="ctr"/>
            <a:r>
              <a:rPr lang="en-US" dirty="0">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Consultation with Generator Sites</a:t>
            </a:r>
          </a:p>
        </p:txBody>
      </p:sp>
      <p:sp>
        <p:nvSpPr>
          <p:cNvPr id="5" name="Slide Number Placeholder 4">
            <a:extLst>
              <a:ext uri="{FF2B5EF4-FFF2-40B4-BE49-F238E27FC236}">
                <a16:creationId xmlns:a16="http://schemas.microsoft.com/office/drawing/2014/main" id="{58ED2CEC-FA37-2285-C2B8-D9F291DAE0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73C8E2-B35B-254F-A137-6F2F570DAACB}" type="slidenum">
              <a:rPr kumimoji="0" lang="en-US" sz="12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 name="Content Placeholder 3">
            <a:extLst>
              <a:ext uri="{FF2B5EF4-FFF2-40B4-BE49-F238E27FC236}">
                <a16:creationId xmlns:a16="http://schemas.microsoft.com/office/drawing/2014/main" id="{74B858D0-4A25-D62B-A013-C5752CC5C362}"/>
              </a:ext>
            </a:extLst>
          </p:cNvPr>
          <p:cNvSpPr txBox="1">
            <a:spLocks/>
          </p:cNvSpPr>
          <p:nvPr/>
        </p:nvSpPr>
        <p:spPr>
          <a:xfrm>
            <a:off x="389965" y="1138335"/>
            <a:ext cx="11430000" cy="48560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1775" marR="0" lvl="0" indent="-231775"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lang="en-US" dirty="0">
                <a:latin typeface="Arial" panose="020B0604020202020204"/>
                <a:cs typeface="Arial" pitchFamily="34" charset="0"/>
              </a:rPr>
              <a:t>Generator site consultation and data collection</a:t>
            </a:r>
          </a:p>
          <a:p>
            <a:pPr marL="688975" lvl="1" indent="-231775">
              <a:spcBef>
                <a:spcPts val="600"/>
              </a:spcBef>
              <a:defRPr/>
            </a:pPr>
            <a:endParaRPr lang="en-US" sz="2000" dirty="0"/>
          </a:p>
          <a:p>
            <a:pPr marL="688975" lvl="1" indent="-231775">
              <a:spcBef>
                <a:spcPts val="600"/>
              </a:spcBef>
              <a:defRPr/>
            </a:pPr>
            <a:endParaRPr lang="en-US" sz="2000" dirty="0"/>
          </a:p>
          <a:p>
            <a:pPr marL="0" lvl="0" indent="0">
              <a:spcAft>
                <a:spcPts val="1200"/>
              </a:spcAft>
              <a:buNone/>
              <a:defRPr/>
            </a:pPr>
            <a:endParaRPr lang="en-US" sz="2800" dirty="0">
              <a:solidFill>
                <a:srgbClr val="000000"/>
              </a:solidFill>
              <a:cs typeface="Arial" pitchFamily="34" charset="0"/>
            </a:endParaRPr>
          </a:p>
          <a:p>
            <a:pPr marL="0" lvl="0" indent="0">
              <a:spcAft>
                <a:spcPts val="600"/>
              </a:spcAft>
              <a:buNone/>
              <a:defRPr/>
            </a:pPr>
            <a:r>
              <a:rPr lang="en-US" sz="2800" dirty="0">
                <a:solidFill>
                  <a:srgbClr val="000000"/>
                </a:solidFill>
                <a:cs typeface="Arial" pitchFamily="34" charset="0"/>
              </a:rPr>
              <a:t>Example lines of inquiry:	</a:t>
            </a:r>
          </a:p>
          <a:p>
            <a:pPr marL="231775" indent="-231775">
              <a:spcAft>
                <a:spcPts val="600"/>
              </a:spcAft>
              <a:defRPr/>
            </a:pPr>
            <a:r>
              <a:rPr lang="en-US" sz="2000" dirty="0">
                <a:cs typeface="Arial" pitchFamily="34" charset="0"/>
              </a:rPr>
              <a:t>How is disposition (removal) of TRU waste prioritized?</a:t>
            </a:r>
          </a:p>
          <a:p>
            <a:pPr marL="688975" lvl="1" indent="-231775">
              <a:spcBef>
                <a:spcPts val="0"/>
              </a:spcBef>
              <a:spcAft>
                <a:spcPts val="600"/>
              </a:spcAft>
              <a:defRPr/>
            </a:pPr>
            <a:r>
              <a:rPr lang="en-US" sz="1800" dirty="0">
                <a:cs typeface="Arial" pitchFamily="34" charset="0"/>
              </a:rPr>
              <a:t>What are the engineering, risk and budget considerations?</a:t>
            </a:r>
          </a:p>
          <a:p>
            <a:pPr marL="688975" lvl="1" indent="-231775">
              <a:spcBef>
                <a:spcPts val="0"/>
              </a:spcBef>
              <a:spcAft>
                <a:spcPts val="600"/>
              </a:spcAft>
              <a:defRPr/>
            </a:pPr>
            <a:r>
              <a:rPr lang="en-US" sz="1800" dirty="0">
                <a:solidFill>
                  <a:srgbClr val="000000"/>
                </a:solidFill>
                <a:cs typeface="Arial" pitchFamily="34" charset="0"/>
              </a:rPr>
              <a:t>What are the regulatory requirements and agreements driving TRU waste removal?</a:t>
            </a:r>
          </a:p>
          <a:p>
            <a:pPr marL="231775" indent="-231775">
              <a:spcBef>
                <a:spcPts val="600"/>
              </a:spcBef>
              <a:spcAft>
                <a:spcPts val="600"/>
              </a:spcAft>
              <a:defRPr/>
            </a:pPr>
            <a:r>
              <a:rPr lang="en-US" sz="2000" dirty="0">
                <a:solidFill>
                  <a:srgbClr val="000000"/>
                </a:solidFill>
                <a:cs typeface="Arial" pitchFamily="34" charset="0"/>
              </a:rPr>
              <a:t>(How) does each site define legacy waste? Where and why is it documented?</a:t>
            </a:r>
          </a:p>
          <a:p>
            <a:pPr marL="231775" indent="-231775">
              <a:spcBef>
                <a:spcPts val="600"/>
              </a:spcBef>
              <a:spcAft>
                <a:spcPts val="600"/>
              </a:spcAft>
              <a:defRPr/>
            </a:pPr>
            <a:r>
              <a:rPr lang="en-US" sz="2000" dirty="0">
                <a:solidFill>
                  <a:srgbClr val="000000"/>
                </a:solidFill>
                <a:cs typeface="Arial" pitchFamily="34" charset="0"/>
              </a:rPr>
              <a:t>What is the inventory of legacy waste?</a:t>
            </a:r>
          </a:p>
          <a:p>
            <a:pPr marL="231775" indent="-231775">
              <a:spcBef>
                <a:spcPts val="600"/>
              </a:spcBef>
              <a:spcAft>
                <a:spcPts val="600"/>
              </a:spcAft>
              <a:defRPr/>
            </a:pPr>
            <a:r>
              <a:rPr lang="en-US" sz="2000" dirty="0">
                <a:solidFill>
                  <a:srgbClr val="000000"/>
                </a:solidFill>
                <a:cs typeface="Arial" pitchFamily="34" charset="0"/>
              </a:rPr>
              <a:t>What are the complexities associated with cleanup activities?</a:t>
            </a:r>
          </a:p>
          <a:p>
            <a:pPr marL="1146175" lvl="2" indent="-231775">
              <a:spcBef>
                <a:spcPts val="600"/>
              </a:spcBef>
              <a:spcAft>
                <a:spcPts val="600"/>
              </a:spcAft>
              <a:defRPr/>
            </a:pPr>
            <a:endParaRPr lang="en-US" sz="1700" dirty="0">
              <a:cs typeface="Arial" pitchFamily="34" charset="0"/>
            </a:endParaRPr>
          </a:p>
        </p:txBody>
      </p:sp>
      <p:sp>
        <p:nvSpPr>
          <p:cNvPr id="10" name="TextBox 9">
            <a:extLst>
              <a:ext uri="{FF2B5EF4-FFF2-40B4-BE49-F238E27FC236}">
                <a16:creationId xmlns:a16="http://schemas.microsoft.com/office/drawing/2014/main" id="{0DE22000-882E-4FC9-B28B-4BB8FB233AF6}"/>
              </a:ext>
            </a:extLst>
          </p:cNvPr>
          <p:cNvSpPr txBox="1"/>
          <p:nvPr/>
        </p:nvSpPr>
        <p:spPr>
          <a:xfrm>
            <a:off x="389965" y="1488990"/>
            <a:ext cx="7151077" cy="1554272"/>
          </a:xfrm>
          <a:prstGeom prst="rect">
            <a:avLst/>
          </a:prstGeom>
          <a:noFill/>
        </p:spPr>
        <p:txBody>
          <a:bodyPr wrap="square" rtlCol="0">
            <a:spAutoFit/>
          </a:bodyPr>
          <a:lstStyle/>
          <a:p>
            <a:pPr marL="800100" lvl="1" indent="-342900">
              <a:spcBef>
                <a:spcPts val="600"/>
              </a:spcBef>
              <a:buFont typeface="Arial" panose="020B0604020202020204" pitchFamily="34" charset="0"/>
              <a:buChar char="•"/>
              <a:defRPr/>
            </a:pPr>
            <a:r>
              <a:rPr lang="en-US" sz="2000" dirty="0"/>
              <a:t>Los Alamos National Laboratory</a:t>
            </a:r>
          </a:p>
          <a:p>
            <a:pPr marL="800100" lvl="1" indent="-342900">
              <a:spcBef>
                <a:spcPts val="600"/>
              </a:spcBef>
              <a:buFont typeface="Arial" panose="020B0604020202020204" pitchFamily="34" charset="0"/>
              <a:buChar char="•"/>
              <a:defRPr/>
            </a:pPr>
            <a:r>
              <a:rPr lang="en-US" sz="2000" dirty="0"/>
              <a:t>Savannah River Site </a:t>
            </a:r>
          </a:p>
          <a:p>
            <a:pPr marL="800100" lvl="1" indent="-342900">
              <a:spcBef>
                <a:spcPts val="600"/>
              </a:spcBef>
              <a:buFont typeface="Arial" panose="020B0604020202020204" pitchFamily="34" charset="0"/>
              <a:buChar char="•"/>
              <a:defRPr/>
            </a:pPr>
            <a:r>
              <a:rPr lang="en-US" sz="2000" dirty="0"/>
              <a:t>Oak Ridge National Laboratory </a:t>
            </a:r>
          </a:p>
          <a:p>
            <a:pPr marL="800100" lvl="1" indent="-342900">
              <a:spcBef>
                <a:spcPts val="600"/>
              </a:spcBef>
              <a:buFont typeface="Arial" panose="020B0604020202020204" pitchFamily="34" charset="0"/>
              <a:buChar char="•"/>
              <a:defRPr/>
            </a:pPr>
            <a:r>
              <a:rPr lang="en-US" sz="2000" dirty="0"/>
              <a:t>Lawrence Livermore National Laboratory </a:t>
            </a:r>
          </a:p>
        </p:txBody>
      </p:sp>
      <p:sp>
        <p:nvSpPr>
          <p:cNvPr id="11" name="TextBox 10">
            <a:extLst>
              <a:ext uri="{FF2B5EF4-FFF2-40B4-BE49-F238E27FC236}">
                <a16:creationId xmlns:a16="http://schemas.microsoft.com/office/drawing/2014/main" id="{8EB5EB18-E6D7-4D8C-A4BD-9B7E73C08CD9}"/>
              </a:ext>
            </a:extLst>
          </p:cNvPr>
          <p:cNvSpPr txBox="1"/>
          <p:nvPr/>
        </p:nvSpPr>
        <p:spPr>
          <a:xfrm>
            <a:off x="5706380" y="1488990"/>
            <a:ext cx="4516143" cy="1169551"/>
          </a:xfrm>
          <a:prstGeom prst="rect">
            <a:avLst/>
          </a:prstGeom>
          <a:noFill/>
        </p:spPr>
        <p:txBody>
          <a:bodyPr wrap="square" rtlCol="0">
            <a:spAutoFit/>
          </a:bodyPr>
          <a:lstStyle/>
          <a:p>
            <a:pPr marL="800100" lvl="1" indent="-342900">
              <a:spcBef>
                <a:spcPts val="600"/>
              </a:spcBef>
              <a:buFont typeface="Arial" panose="020B0604020202020204" pitchFamily="34" charset="0"/>
              <a:buChar char="•"/>
              <a:defRPr/>
            </a:pPr>
            <a:r>
              <a:rPr lang="en-US" sz="2000" dirty="0"/>
              <a:t>Hanford Site </a:t>
            </a:r>
          </a:p>
          <a:p>
            <a:pPr marL="800100" lvl="1" indent="-342900">
              <a:spcBef>
                <a:spcPts val="600"/>
              </a:spcBef>
              <a:buFont typeface="Arial" panose="020B0604020202020204" pitchFamily="34" charset="0"/>
              <a:buChar char="•"/>
              <a:defRPr/>
            </a:pPr>
            <a:r>
              <a:rPr lang="en-US" sz="2000" dirty="0"/>
              <a:t>Argonne National Laboratory</a:t>
            </a:r>
          </a:p>
          <a:p>
            <a:pPr marL="800100" lvl="1" indent="-342900">
              <a:spcBef>
                <a:spcPts val="600"/>
              </a:spcBef>
              <a:spcAft>
                <a:spcPts val="600"/>
              </a:spcAft>
              <a:buFont typeface="Arial" panose="020B0604020202020204" pitchFamily="34" charset="0"/>
              <a:buChar char="•"/>
              <a:defRPr/>
            </a:pPr>
            <a:r>
              <a:rPr lang="en-US" sz="2000" dirty="0">
                <a:cs typeface="Arial" pitchFamily="34" charset="0"/>
              </a:rPr>
              <a:t>Idaho National Laboratory</a:t>
            </a:r>
          </a:p>
        </p:txBody>
      </p:sp>
    </p:spTree>
    <p:extLst>
      <p:ext uri="{BB962C8B-B14F-4D97-AF65-F5344CB8AC3E}">
        <p14:creationId xmlns:p14="http://schemas.microsoft.com/office/powerpoint/2010/main" val="1595024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069A99-788A-DAF7-9C3C-73472FFACE6F}"/>
              </a:ext>
            </a:extLst>
          </p:cNvPr>
          <p:cNvSpPr>
            <a:spLocks noGrp="1"/>
          </p:cNvSpPr>
          <p:nvPr>
            <p:ph type="title"/>
          </p:nvPr>
        </p:nvSpPr>
        <p:spPr>
          <a:xfrm>
            <a:off x="584791" y="105551"/>
            <a:ext cx="11332369" cy="884555"/>
          </a:xfrm>
        </p:spPr>
        <p:txBody>
          <a:bodyPr>
            <a:noAutofit/>
          </a:bodyPr>
          <a:lstStyle/>
          <a:p>
            <a:pPr algn="ctr"/>
            <a:r>
              <a:rPr lang="en-US" dirty="0">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Consultation with Stakeholders</a:t>
            </a:r>
          </a:p>
        </p:txBody>
      </p:sp>
      <p:sp>
        <p:nvSpPr>
          <p:cNvPr id="5" name="Slide Number Placeholder 4">
            <a:extLst>
              <a:ext uri="{FF2B5EF4-FFF2-40B4-BE49-F238E27FC236}">
                <a16:creationId xmlns:a16="http://schemas.microsoft.com/office/drawing/2014/main" id="{58ED2CEC-FA37-2285-C2B8-D9F291DAE0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73C8E2-B35B-254F-A137-6F2F570DAACB}" type="slidenum">
              <a:rPr kumimoji="0" lang="en-US" sz="12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 name="Content Placeholder 3">
            <a:extLst>
              <a:ext uri="{FF2B5EF4-FFF2-40B4-BE49-F238E27FC236}">
                <a16:creationId xmlns:a16="http://schemas.microsoft.com/office/drawing/2014/main" id="{74B858D0-4A25-D62B-A013-C5752CC5C362}"/>
              </a:ext>
            </a:extLst>
          </p:cNvPr>
          <p:cNvSpPr txBox="1">
            <a:spLocks/>
          </p:cNvSpPr>
          <p:nvPr/>
        </p:nvSpPr>
        <p:spPr>
          <a:xfrm>
            <a:off x="389965" y="1138335"/>
            <a:ext cx="11430000" cy="48560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defRPr/>
            </a:pPr>
            <a:r>
              <a:rPr lang="en-US" dirty="0">
                <a:latin typeface="Arial" panose="020B0604020202020204"/>
                <a:cs typeface="Arial" pitchFamily="34" charset="0"/>
              </a:rPr>
              <a:t>Other stakeholder consultation and engagement</a:t>
            </a:r>
          </a:p>
          <a:p>
            <a:pPr marL="688975" lvl="1" indent="-231775">
              <a:spcBef>
                <a:spcPts val="600"/>
              </a:spcBef>
              <a:defRPr/>
            </a:pPr>
            <a:r>
              <a:rPr lang="en-US" sz="2000" dirty="0">
                <a:cs typeface="Arial" pitchFamily="34" charset="0"/>
              </a:rPr>
              <a:t>Public meetings, direct engagement with stakeholders, members of the public, tribal nations</a:t>
            </a:r>
          </a:p>
          <a:p>
            <a:pPr marL="688975" lvl="1" indent="-231775">
              <a:spcBef>
                <a:spcPts val="600"/>
              </a:spcBef>
              <a:defRPr/>
            </a:pPr>
            <a:r>
              <a:rPr lang="en-US" sz="2000" dirty="0">
                <a:latin typeface="Arial" panose="020B0604020202020204"/>
                <a:cs typeface="Arial" pitchFamily="34" charset="0"/>
              </a:rPr>
              <a:t>Dedicated web site and email address for information: </a:t>
            </a:r>
            <a:r>
              <a:rPr lang="en-US" sz="2000" dirty="0">
                <a:cs typeface="Arial" pitchFamily="34" charset="0"/>
                <a:hlinkClick r:id="rId3"/>
              </a:rPr>
              <a:t>https://wipp.energy.gov/Legacy-TRU-Waste-Disposal-Plan.asp</a:t>
            </a:r>
            <a:r>
              <a:rPr lang="en-US" sz="2000" dirty="0">
                <a:cs typeface="Arial" pitchFamily="34" charset="0"/>
              </a:rPr>
              <a:t> and </a:t>
            </a:r>
            <a:r>
              <a:rPr lang="en-US" sz="2000" u="sng" dirty="0">
                <a:hlinkClick r:id="rId4"/>
              </a:rPr>
              <a:t>LTWDP@wipp.doe.gov</a:t>
            </a:r>
            <a:endParaRPr lang="en-US" sz="2000" dirty="0">
              <a:cs typeface="Arial" pitchFamily="34" charset="0"/>
            </a:endParaRPr>
          </a:p>
          <a:p>
            <a:pPr marL="688975" lvl="1" indent="-231775">
              <a:spcBef>
                <a:spcPts val="600"/>
              </a:spcBef>
              <a:defRPr/>
            </a:pPr>
            <a:r>
              <a:rPr lang="en-US" sz="2000" dirty="0">
                <a:cs typeface="Arial" pitchFamily="34" charset="0"/>
              </a:rPr>
              <a:t>Fact sheet and soon-to-be released survey</a:t>
            </a:r>
          </a:p>
          <a:p>
            <a:pPr marL="342900" marR="0" lvl="0" indent="-342900">
              <a:spcBef>
                <a:spcPts val="600"/>
              </a:spcBef>
              <a:spcAft>
                <a:spcPts val="600"/>
              </a:spcAft>
              <a:buFont typeface="Symbol" panose="05050102010706020507" pitchFamily="18" charset="2"/>
              <a:buChar char=""/>
            </a:pPr>
            <a:r>
              <a:rPr lang="en-US" sz="2800" dirty="0">
                <a:cs typeface="Arial" pitchFamily="34" charset="0"/>
              </a:rPr>
              <a:t>Lines of Inquiry:</a:t>
            </a:r>
          </a:p>
          <a:p>
            <a:pPr marL="800100" lvl="1" indent="-342900">
              <a:spcBef>
                <a:spcPts val="0"/>
              </a:spcBef>
              <a:spcAft>
                <a:spcPts val="600"/>
              </a:spcAft>
              <a:buFont typeface="Symbol" panose="05050102010706020507" pitchFamily="18" charset="2"/>
              <a:buChar char=""/>
            </a:pPr>
            <a:r>
              <a:rPr lang="en-US" sz="2000" dirty="0">
                <a:cs typeface="Arial" pitchFamily="34" charset="0"/>
              </a:rPr>
              <a:t>What do you consider legacy waste from 	your site?</a:t>
            </a:r>
          </a:p>
          <a:p>
            <a:pPr marL="800100" lvl="1" indent="-342900">
              <a:spcBef>
                <a:spcPts val="0"/>
              </a:spcBef>
              <a:spcAft>
                <a:spcPts val="600"/>
              </a:spcAft>
              <a:buFont typeface="Symbol" panose="05050102010706020507" pitchFamily="18" charset="2"/>
              <a:buChar char=""/>
            </a:pPr>
            <a:r>
              <a:rPr lang="en-US" sz="2000" dirty="0">
                <a:cs typeface="Arial" pitchFamily="34" charset="0"/>
              </a:rPr>
              <a:t>(Why) Is it important to distinguish between legacy waste and other defense-related TRU waste?</a:t>
            </a:r>
          </a:p>
          <a:p>
            <a:pPr marL="800100" lvl="1" indent="-342900">
              <a:spcBef>
                <a:spcPts val="0"/>
              </a:spcBef>
              <a:spcAft>
                <a:spcPts val="600"/>
              </a:spcAft>
              <a:buFont typeface="Symbol" panose="05050102010706020507" pitchFamily="18" charset="2"/>
              <a:buChar char=""/>
            </a:pPr>
            <a:r>
              <a:rPr lang="en-US" sz="2000" dirty="0">
                <a:cs typeface="Arial" pitchFamily="34" charset="0"/>
              </a:rPr>
              <a:t>What do you think would be the benefits and risks of reserving panel 12 for the disposal of legacy TRU mixed waste? </a:t>
            </a:r>
          </a:p>
          <a:p>
            <a:pPr marL="1257300" lvl="2" indent="-342900">
              <a:spcBef>
                <a:spcPts val="0"/>
              </a:spcBef>
              <a:spcAft>
                <a:spcPts val="600"/>
              </a:spcAft>
              <a:buFont typeface="Symbol" panose="05050102010706020507" pitchFamily="18" charset="2"/>
              <a:buChar char=""/>
            </a:pPr>
            <a:r>
              <a:rPr lang="en-US" dirty="0">
                <a:cs typeface="Arial" pitchFamily="34" charset="0"/>
              </a:rPr>
              <a:t>What impact could have on the missions at DOE sites?</a:t>
            </a:r>
          </a:p>
          <a:p>
            <a:pPr marL="1257300" lvl="2" indent="-342900">
              <a:spcBef>
                <a:spcPts val="0"/>
              </a:spcBef>
              <a:spcAft>
                <a:spcPts val="600"/>
              </a:spcAft>
              <a:buFont typeface="Symbol" panose="05050102010706020507" pitchFamily="18" charset="2"/>
              <a:buChar char=""/>
            </a:pPr>
            <a:r>
              <a:rPr lang="en-US" dirty="0">
                <a:cs typeface="Arial" pitchFamily="34" charset="0"/>
              </a:rPr>
              <a:t>What impact could it have on risks at/near DOE sites?</a:t>
            </a:r>
          </a:p>
          <a:p>
            <a:pPr marL="800100" lvl="1" indent="-342900">
              <a:spcBef>
                <a:spcPts val="0"/>
              </a:spcBef>
              <a:spcAft>
                <a:spcPts val="600"/>
              </a:spcAft>
              <a:buFont typeface="Symbol" panose="05050102010706020507" pitchFamily="18" charset="2"/>
              <a:buChar char=""/>
            </a:pPr>
            <a:r>
              <a:rPr lang="en-US" sz="2000" dirty="0">
                <a:cs typeface="Arial" pitchFamily="34" charset="0"/>
              </a:rPr>
              <a:t>What factors should be considered in defining the phrase “to the extent practicable”?</a:t>
            </a:r>
          </a:p>
          <a:p>
            <a:pPr marL="231775" indent="-231775">
              <a:spcBef>
                <a:spcPts val="600"/>
              </a:spcBef>
              <a:defRPr/>
            </a:pPr>
            <a:endParaRPr lang="en-US" sz="2300" dirty="0">
              <a:cs typeface="Arial" pitchFamily="34" charset="0"/>
            </a:endParaRPr>
          </a:p>
        </p:txBody>
      </p:sp>
    </p:spTree>
    <p:extLst>
      <p:ext uri="{BB962C8B-B14F-4D97-AF65-F5344CB8AC3E}">
        <p14:creationId xmlns:p14="http://schemas.microsoft.com/office/powerpoint/2010/main" val="3789378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67F0C-A46D-4A60-8ACF-EEB62CFFC6AC}"/>
              </a:ext>
            </a:extLst>
          </p:cNvPr>
          <p:cNvSpPr>
            <a:spLocks noGrp="1"/>
          </p:cNvSpPr>
          <p:nvPr>
            <p:ph type="title"/>
          </p:nvPr>
        </p:nvSpPr>
        <p:spPr/>
        <p:txBody>
          <a:bodyPr/>
          <a:lstStyle/>
          <a:p>
            <a:r>
              <a:rPr lang="en-US" dirty="0"/>
              <a:t>Context</a:t>
            </a:r>
          </a:p>
        </p:txBody>
      </p:sp>
      <p:sp>
        <p:nvSpPr>
          <p:cNvPr id="4" name="Content Placeholder 3">
            <a:extLst>
              <a:ext uri="{FF2B5EF4-FFF2-40B4-BE49-F238E27FC236}">
                <a16:creationId xmlns:a16="http://schemas.microsoft.com/office/drawing/2014/main" id="{A67B6103-82B8-4B5D-BD3F-C6F7A8DB0B89}"/>
              </a:ext>
            </a:extLst>
          </p:cNvPr>
          <p:cNvSpPr>
            <a:spLocks noGrp="1"/>
          </p:cNvSpPr>
          <p:nvPr>
            <p:ph idx="1"/>
          </p:nvPr>
        </p:nvSpPr>
        <p:spPr>
          <a:xfrm>
            <a:off x="578223" y="2151529"/>
            <a:ext cx="11066929" cy="4025434"/>
          </a:xfrm>
        </p:spPr>
        <p:txBody>
          <a:bodyPr/>
          <a:lstStyle/>
          <a:p>
            <a:r>
              <a:rPr lang="en-US" sz="3600" dirty="0"/>
              <a:t>There is no established definition of “legacy waste.”</a:t>
            </a:r>
          </a:p>
          <a:p>
            <a:pPr marL="0" indent="0">
              <a:buNone/>
            </a:pPr>
            <a:endParaRPr lang="en-US" sz="3600" dirty="0"/>
          </a:p>
          <a:p>
            <a:r>
              <a:rPr lang="en-US" sz="3600" dirty="0"/>
              <a:t>Panel 12 will be reserved for the disposal of legacy waste </a:t>
            </a:r>
            <a:r>
              <a:rPr lang="en-US" sz="3600" i="1" dirty="0"/>
              <a:t>to the extent practicable</a:t>
            </a:r>
            <a:r>
              <a:rPr lang="en-US" sz="3600" dirty="0"/>
              <a:t>. </a:t>
            </a:r>
          </a:p>
          <a:p>
            <a:endParaRPr lang="en-US" sz="2800" dirty="0"/>
          </a:p>
          <a:p>
            <a:pPr marL="457200" lvl="1" indent="0">
              <a:buNone/>
            </a:pPr>
            <a:endParaRPr lang="en-US" dirty="0"/>
          </a:p>
        </p:txBody>
      </p:sp>
      <p:sp>
        <p:nvSpPr>
          <p:cNvPr id="3" name="Slide Number Placeholder 2">
            <a:extLst>
              <a:ext uri="{FF2B5EF4-FFF2-40B4-BE49-F238E27FC236}">
                <a16:creationId xmlns:a16="http://schemas.microsoft.com/office/drawing/2014/main" id="{4B47C3AB-09B2-4371-A024-25E64F8E193D}"/>
              </a:ext>
            </a:extLst>
          </p:cNvPr>
          <p:cNvSpPr>
            <a:spLocks noGrp="1"/>
          </p:cNvSpPr>
          <p:nvPr>
            <p:ph type="sldNum" sz="quarter" idx="10"/>
          </p:nvPr>
        </p:nvSpPr>
        <p:spPr/>
        <p:txBody>
          <a:bodyPr/>
          <a:lstStyle/>
          <a:p>
            <a:fld id="{E773C8E2-B35B-254F-A137-6F2F570DAACB}" type="slidenum">
              <a:rPr lang="en-US" smtClean="0"/>
              <a:t>7</a:t>
            </a:fld>
            <a:endParaRPr lang="en-US" dirty="0"/>
          </a:p>
        </p:txBody>
      </p:sp>
    </p:spTree>
    <p:extLst>
      <p:ext uri="{BB962C8B-B14F-4D97-AF65-F5344CB8AC3E}">
        <p14:creationId xmlns:p14="http://schemas.microsoft.com/office/powerpoint/2010/main" val="1661216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2EC8-A28A-E70F-E2FB-5379C04CFB11}"/>
              </a:ext>
            </a:extLst>
          </p:cNvPr>
          <p:cNvSpPr>
            <a:spLocks noGrp="1"/>
          </p:cNvSpPr>
          <p:nvPr>
            <p:ph type="ctrTitle"/>
          </p:nvPr>
        </p:nvSpPr>
        <p:spPr/>
        <p:txBody>
          <a:bodyPr anchor="b">
            <a:normAutofit fontScale="90000"/>
          </a:bodyPr>
          <a:lstStyle/>
          <a:p>
            <a:pPr algn="ctr"/>
            <a:r>
              <a:rPr lang="en-US" sz="6600" dirty="0">
                <a:solidFill>
                  <a:srgbClr val="FFFFFF"/>
                </a:solidFill>
              </a:rPr>
              <a:t>QUESTIONS/</a:t>
            </a:r>
            <a:br>
              <a:rPr lang="en-US" sz="6600" dirty="0">
                <a:solidFill>
                  <a:srgbClr val="FFFFFF"/>
                </a:solidFill>
              </a:rPr>
            </a:br>
            <a:r>
              <a:rPr lang="en-US" sz="6600" dirty="0">
                <a:solidFill>
                  <a:srgbClr val="FFFFFF"/>
                </a:solidFill>
              </a:rPr>
              <a:t>DISCUSSION</a:t>
            </a:r>
          </a:p>
        </p:txBody>
      </p:sp>
      <p:sp>
        <p:nvSpPr>
          <p:cNvPr id="3" name="TextBox 2">
            <a:extLst>
              <a:ext uri="{FF2B5EF4-FFF2-40B4-BE49-F238E27FC236}">
                <a16:creationId xmlns:a16="http://schemas.microsoft.com/office/drawing/2014/main" id="{BD809A7A-876F-4EDB-9BAA-303F823F872E}"/>
              </a:ext>
            </a:extLst>
          </p:cNvPr>
          <p:cNvSpPr txBox="1"/>
          <p:nvPr/>
        </p:nvSpPr>
        <p:spPr>
          <a:xfrm>
            <a:off x="1304365" y="3886200"/>
            <a:ext cx="9749117" cy="4047262"/>
          </a:xfrm>
          <a:prstGeom prst="rect">
            <a:avLst/>
          </a:prstGeom>
          <a:noFill/>
        </p:spPr>
        <p:txBody>
          <a:bodyPr wrap="square" rtlCol="0">
            <a:spAutoFit/>
          </a:bodyPr>
          <a:lstStyle/>
          <a:p>
            <a:pPr algn="ctr"/>
            <a:r>
              <a:rPr lang="en-US" sz="5900" dirty="0">
                <a:solidFill>
                  <a:srgbClr val="FFFFFF"/>
                </a:solidFill>
                <a:latin typeface="+mj-lt"/>
                <a:ea typeface="+mj-ea"/>
                <a:cs typeface="+mj-cs"/>
              </a:rPr>
              <a:t>THANK YOU</a:t>
            </a:r>
          </a:p>
          <a:p>
            <a:pPr algn="ctr"/>
            <a:r>
              <a:rPr lang="en-US" sz="2000" dirty="0">
                <a:latin typeface="+mj-lt"/>
                <a:cs typeface="Arial" pitchFamily="34" charset="0"/>
                <a:hlinkClick r:id="rId3"/>
              </a:rPr>
              <a:t>https://wipp.energy.gov/Legacy-TRU-Waste-Disposal-Plan.asp</a:t>
            </a:r>
            <a:r>
              <a:rPr lang="en-US" sz="2000" dirty="0">
                <a:latin typeface="+mj-lt"/>
                <a:cs typeface="Arial" pitchFamily="34" charset="0"/>
              </a:rPr>
              <a:t> </a:t>
            </a:r>
            <a:r>
              <a:rPr lang="en-US" sz="2000" u="sng" dirty="0">
                <a:latin typeface="+mj-lt"/>
                <a:hlinkClick r:id="rId4"/>
              </a:rPr>
              <a:t>LTWDP@wipp.doe.gov</a:t>
            </a:r>
            <a:endParaRPr lang="en-US" sz="2000" u="sng" dirty="0">
              <a:latin typeface="+mj-lt"/>
            </a:endParaRPr>
          </a:p>
          <a:p>
            <a:pPr algn="ctr"/>
            <a:endParaRPr lang="en-US" sz="2000" u="sng" dirty="0">
              <a:solidFill>
                <a:srgbClr val="FFFFFF"/>
              </a:solidFill>
              <a:latin typeface="+mj-lt"/>
              <a:ea typeface="+mj-ea"/>
              <a:cs typeface="+mj-cs"/>
            </a:endParaRPr>
          </a:p>
          <a:p>
            <a:pPr algn="ctr"/>
            <a:r>
              <a:rPr lang="en-US" sz="2000" u="sng" dirty="0">
                <a:ea typeface="+mj-ea"/>
                <a:cs typeface="+mj-cs"/>
              </a:rPr>
              <a:t>Michael.gerle@cbfo.doe.gov</a:t>
            </a:r>
            <a:endParaRPr lang="en-US" sz="2000" dirty="0">
              <a:ea typeface="+mj-ea"/>
              <a:cs typeface="+mj-cs"/>
            </a:endParaRPr>
          </a:p>
          <a:p>
            <a:pPr algn="ctr"/>
            <a:endParaRPr lang="en-US" sz="5900" dirty="0">
              <a:solidFill>
                <a:srgbClr val="FFFFFF"/>
              </a:solidFill>
              <a:latin typeface="+mj-lt"/>
              <a:ea typeface="+mj-ea"/>
              <a:cs typeface="+mj-cs"/>
            </a:endParaRPr>
          </a:p>
          <a:p>
            <a:pPr algn="ctr"/>
            <a:endParaRPr lang="en-US" sz="5900" dirty="0">
              <a:solidFill>
                <a:srgbClr val="FFFFFF"/>
              </a:solidFill>
              <a:latin typeface="+mj-lt"/>
              <a:ea typeface="+mj-ea"/>
              <a:cs typeface="+mj-cs"/>
            </a:endParaRPr>
          </a:p>
        </p:txBody>
      </p:sp>
    </p:spTree>
    <p:extLst>
      <p:ext uri="{BB962C8B-B14F-4D97-AF65-F5344CB8AC3E}">
        <p14:creationId xmlns:p14="http://schemas.microsoft.com/office/powerpoint/2010/main" val="36273340"/>
      </p:ext>
    </p:extLst>
  </p:cSld>
  <p:clrMapOvr>
    <a:masterClrMapping/>
  </p:clrMapOvr>
</p:sld>
</file>

<file path=ppt/theme/theme1.xml><?xml version="1.0" encoding="utf-8"?>
<a:theme xmlns:a="http://schemas.openxmlformats.org/drawingml/2006/main" name="DOE EM Template Option 3">
  <a:themeElements>
    <a:clrScheme name="DOE Color Scheme">
      <a:dk1>
        <a:srgbClr val="000000"/>
      </a:dk1>
      <a:lt1>
        <a:srgbClr val="FFFFFF"/>
      </a:lt1>
      <a:dk2>
        <a:srgbClr val="323265"/>
      </a:dk2>
      <a:lt2>
        <a:srgbClr val="E7E6E6"/>
      </a:lt2>
      <a:accent1>
        <a:srgbClr val="3E6637"/>
      </a:accent1>
      <a:accent2>
        <a:srgbClr val="46568C"/>
      </a:accent2>
      <a:accent3>
        <a:srgbClr val="CBB045"/>
      </a:accent3>
      <a:accent4>
        <a:srgbClr val="337F89"/>
      </a:accent4>
      <a:accent5>
        <a:srgbClr val="96C53B"/>
      </a:accent5>
      <a:accent6>
        <a:srgbClr val="5E666F"/>
      </a:accent6>
      <a:hlink>
        <a:srgbClr val="37A0D8"/>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10546</TotalTime>
  <Words>626</Words>
  <Application>Microsoft Office PowerPoint</Application>
  <PresentationFormat>Widescreen</PresentationFormat>
  <Paragraphs>77</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Arial Black</vt:lpstr>
      <vt:lpstr>Calibri</vt:lpstr>
      <vt:lpstr>Symbol</vt:lpstr>
      <vt:lpstr>Times New Roman</vt:lpstr>
      <vt:lpstr>DOE EM Template Option 3</vt:lpstr>
      <vt:lpstr>WIPP Legacy TRU Waste Disposal Plan</vt:lpstr>
      <vt:lpstr>Legacy TRU Waste Disposal Plan</vt:lpstr>
      <vt:lpstr>Objectives</vt:lpstr>
      <vt:lpstr>PowerPoint Presentation</vt:lpstr>
      <vt:lpstr>Consultation with Generator Sites</vt:lpstr>
      <vt:lpstr>Consultation with Stakeholders</vt:lpstr>
      <vt:lpstr>Context</vt:lpstr>
      <vt:lpstr>QUESTIONS/ DISCUSSION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rita.hollins@em.doe.gov</dc:creator>
  <cp:keywords/>
  <dc:description/>
  <cp:lastModifiedBy>Michael Gerle</cp:lastModifiedBy>
  <cp:revision>393</cp:revision>
  <cp:lastPrinted>2024-05-06T21:56:06Z</cp:lastPrinted>
  <dcterms:created xsi:type="dcterms:W3CDTF">2021-04-26T15:24:38Z</dcterms:created>
  <dcterms:modified xsi:type="dcterms:W3CDTF">2024-05-23T22:12:00Z</dcterms:modified>
  <cp:category/>
</cp:coreProperties>
</file>