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8" r:id="rId7"/>
    <p:sldId id="270" r:id="rId8"/>
    <p:sldId id="271" r:id="rId9"/>
    <p:sldId id="273" r:id="rId10"/>
    <p:sldId id="26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20"/>
    <p:restoredTop sz="76389" autoAdjust="0"/>
  </p:normalViewPr>
  <p:slideViewPr>
    <p:cSldViewPr snapToGrid="0" snapToObjects="1" showGuides="1">
      <p:cViewPr varScale="1">
        <p:scale>
          <a:sx n="81" d="100"/>
          <a:sy n="81" d="100"/>
        </p:scale>
        <p:origin x="207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040B5-A855-5949-A101-B4DDE6652C4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A3A07-D1B7-8F4C-A691-35E3B1E5A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A3A07-D1B7-8F4C-A691-35E3B1E5A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7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A3A07-D1B7-8F4C-A691-35E3B1E5A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3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A3A07-D1B7-8F4C-A691-35E3B1E5A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0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A3A07-D1B7-8F4C-A691-35E3B1E5A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0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8838-1A98-7FF1-FC82-62234F7F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162A10-FFF0-A003-7B1C-E266CBA3E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F8559-9D00-D617-3CBB-5FE6749B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AD6A-9FFE-5B44-15E9-7FB9E1B8F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00E47-9D9E-243D-C5DD-F4A56BC14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C247-411D-34ED-5329-5088EC23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9C096-C2B0-5F98-7B93-FA32870D4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4FF8-530D-5D20-176E-4CF75B3C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50409-CD23-B592-3A4E-C1B88BAC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09B3B-215E-A7C4-0EDE-0FC6ED06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87C4BE-D46D-B7A1-8ADE-98844E2FB2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3C0B0-5BC8-27BC-0D47-E76077EFB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18F75-8008-F31B-804C-33204A61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B307-4F17-35C5-9B09-89625633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6C1D3-5A77-5890-4CDD-37B38A1C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52DC-6256-5F44-2A5A-C7405C87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A12DD-5C74-D6D1-54E9-6E728788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BB1E9-C87E-CDA8-FBE3-693E8936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3E07-47B9-EA2C-D8D2-F71A823B3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64EC5-A601-3A90-EEE0-ACC3E34F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1BB4-62E7-E7A3-0A80-C73C23AF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87AB1-63AE-96AF-FE72-6AA5335DC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57992-DDC4-71A2-FC5D-D84FB639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A81F-C234-919D-654D-010D0BEB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6F27-29EC-2389-1F6F-BBCC17A0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7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0345-898E-89AE-CE87-02A8C844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9E7E9-0657-F0B8-6500-884ED2C97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E9265-7537-3AF1-619E-BD743892E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2B1A1-CD8D-E64F-864B-E184131C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D4F8A-5E72-98FD-5C39-0AD08592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0C907-6496-8439-B514-CA90E678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2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3E3D-7517-D1CF-938B-99F5E180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27A51-7AF5-1FC2-82DD-360D8D97A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11DB5-9E4D-6A4F-F391-089BB7EA8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5069D-AFEC-8B7B-4D7F-4FBDC5323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2B0DF-1039-FE4D-EC51-433BB89F4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001CE-930A-E3A3-1C3C-573AD008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9029D3-2B57-7FEC-022F-7A49C294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59D05-0C62-6D6D-13AC-40925B0D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1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F7D5-B29C-1AB0-1349-73605420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1C01-B814-3388-2007-C7DCD88B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466F9-44E6-4B12-44EA-751AD25A7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DFA58-A186-708E-F46D-0E776B2B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98FB2-F6BF-1430-2FAE-814D29C9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8900A-E496-E363-3E8F-88F084B4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A2E8E-C806-F502-920B-DA78C05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FE93-9A7C-61A2-AFA5-183EA18A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F34FE-075C-1F5E-BD37-AE8CF2D9E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DA782-D6FC-3E01-4D8B-FFF35610B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7F697-8C0B-1907-F3DF-7BCA36A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6200C-4341-8656-A52E-98284953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46A37-FD64-A67B-661C-BF50C66A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4774-9407-F784-EBAE-8DEB00FA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AD769-878F-7D8B-B8ED-7B73F123D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0425F-EA01-2F4B-4AE5-672073583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E34FA-03E4-AEBD-360D-7FB659A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67FF-C3CA-6E2D-4B80-818E94AB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E0133-2CBA-2C99-1251-38161FA1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4AEDD"/>
            </a:gs>
            <a:gs pos="0">
              <a:srgbClr val="E8EEF8"/>
            </a:gs>
            <a:gs pos="76000">
              <a:srgbClr val="7093D2"/>
            </a:gs>
            <a:gs pos="100000">
              <a:srgbClr val="507BC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6C1B5-8EE1-FDE6-9451-A6B6C106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10CA5-819A-C23C-987B-AB03ED0DD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93CF4-DAA4-1746-8531-D8A953208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6FD1-9EB8-F54C-949F-7F6F894DC38E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26D9-0CB3-46F5-9763-C045DB7B3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C7EB2-C54C-B3E8-A868-F8427AEF4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4ED06-60EA-FE4D-B28C-0EEB5A8EA7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43D5CE6-EE92-E39B-6C9A-EE20D246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24" y="1767681"/>
            <a:ext cx="5324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BEF3B87-6E94-C336-6D19-FD0AF52905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5" y="5532895"/>
            <a:ext cx="1095649" cy="110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3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n@trgroupinc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ppinfo.com/" TargetMode="External"/><Relationship Id="rId2" Type="http://schemas.openxmlformats.org/officeDocument/2006/relationships/hyperlink" Target="http://www.em.doe.gov/ote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AB5E08-E018-452C-1020-1157957B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Arial" charset="0"/>
                <a:ea typeface="MS PGothic" charset="0"/>
              </a:rPr>
              <a:t>Transportation Emergency Preparedness Program (TEPP) Update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6D4AF1-BEC9-DFE0-954E-9A685917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Council of State Governments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CSG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Midwestern Radioactive Materials Transportation Committee (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MRMTC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 2024 Meeting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 eaLnBrk="0" hangingPunct="0">
              <a:buNone/>
            </a:pPr>
            <a:r>
              <a:rPr lang="en-US" sz="2400" b="1" dirty="0">
                <a:latin typeface="Arial"/>
                <a:cs typeface="Arial"/>
              </a:rPr>
              <a:t>Ellen Edge – DOE TEPP Program Manager</a:t>
            </a:r>
          </a:p>
          <a:p>
            <a:pPr marL="0" indent="0" algn="ctr" eaLnBrk="0" hangingPunct="0">
              <a:buNone/>
            </a:pPr>
            <a:r>
              <a:rPr lang="en-US" sz="2400" b="1" dirty="0">
                <a:latin typeface="Arial"/>
                <a:cs typeface="Arial"/>
              </a:rPr>
              <a:t>Celeste Cusack – DOE TEPP Contractor</a:t>
            </a:r>
          </a:p>
          <a:p>
            <a:pPr marL="0" indent="0" algn="ctr" eaLnBrk="0" hangingPunct="0">
              <a:buNone/>
            </a:pPr>
            <a:r>
              <a:rPr lang="en-US" sz="2400" b="1" dirty="0">
                <a:latin typeface="Arial"/>
                <a:cs typeface="Arial"/>
                <a:hlinkClick r:id="rId2"/>
              </a:rPr>
              <a:t>cc@trgroupinc.com</a:t>
            </a:r>
            <a:r>
              <a:rPr lang="en-US" sz="2400" b="1" dirty="0">
                <a:latin typeface="Arial"/>
                <a:cs typeface="Arial"/>
              </a:rPr>
              <a:t> or 208-528-8895</a:t>
            </a:r>
          </a:p>
          <a:p>
            <a:pPr marL="0" indent="0" algn="ctr" eaLnBrk="0" hangingPunct="0">
              <a:buNone/>
            </a:pPr>
            <a:endParaRPr lang="en-US" sz="2000" b="1" dirty="0">
              <a:latin typeface="Arial"/>
              <a:cs typeface="Arial"/>
            </a:endParaRPr>
          </a:p>
          <a:p>
            <a:pPr marL="0" indent="0" algn="ctr" eaLnBrk="0" hangingPunct="0">
              <a:buNone/>
            </a:pPr>
            <a:r>
              <a:rPr lang="en-US" sz="2000" b="1" dirty="0">
                <a:latin typeface="Arial"/>
                <a:cs typeface="Arial"/>
              </a:rPr>
              <a:t>June 6, 2024, Denver, CO</a:t>
            </a:r>
          </a:p>
          <a:p>
            <a:pPr marL="0" indent="0" algn="ctr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E1F74E-4263-F687-7FCB-72DA0735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07FC77-2934-5822-1FE9-B615BE7C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The TEPP website provides one-stop for information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National Training and Exercise Schedule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State 24-Hour Points of Contact 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Needs Assessment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Model Procedures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Exercise Planning Resources</a:t>
            </a:r>
          </a:p>
          <a:p>
            <a:pPr marL="452438" lvl="1" indent="-3429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TEPP Central Operations Contact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800" b="1" dirty="0" err="1">
                <a:latin typeface="Arial"/>
                <a:cs typeface="Arial"/>
                <a:hlinkClick r:id="rId2"/>
              </a:rPr>
              <a:t>www.em.doe.gov</a:t>
            </a:r>
            <a:r>
              <a:rPr lang="en-US" sz="2800" b="1" dirty="0">
                <a:latin typeface="Arial"/>
                <a:cs typeface="Arial"/>
                <a:hlinkClick r:id="rId2"/>
              </a:rPr>
              <a:t>/</a:t>
            </a:r>
            <a:r>
              <a:rPr lang="en-US" sz="2800" b="1" dirty="0" err="1">
                <a:latin typeface="Arial"/>
                <a:cs typeface="Arial"/>
                <a:hlinkClick r:id="rId2"/>
              </a:rPr>
              <a:t>otem</a:t>
            </a:r>
            <a:endParaRPr lang="en-US" sz="2800" b="1" dirty="0">
              <a:latin typeface="Arial"/>
              <a:cs typeface="Arial"/>
            </a:endParaRPr>
          </a:p>
          <a:p>
            <a:pPr marL="457200" lvl="1" indent="0" algn="ctr">
              <a:buNone/>
            </a:pPr>
            <a:r>
              <a:rPr lang="en-US" sz="2800" b="1" dirty="0" err="1">
                <a:hlinkClick r:id="rId3"/>
              </a:rPr>
              <a:t>www.teppinfo.com</a:t>
            </a:r>
            <a:endParaRPr lang="en-US" sz="2800" b="1" dirty="0"/>
          </a:p>
          <a:p>
            <a:pPr marL="457200" lvl="1" indent="0" algn="ctr">
              <a:buNone/>
            </a:pP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69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16257" y="2362201"/>
            <a:ext cx="2057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0" b="1" dirty="0">
                <a:solidFill>
                  <a:srgbClr val="000000"/>
                </a:solidFill>
                <a:latin typeface="Tahoma" charset="0"/>
                <a:cs typeface="Arial" charset="0"/>
              </a:rPr>
              <a:t>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1097F7-2309-56C1-DAF1-B611B99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585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8B7678-5740-D933-73DD-D6DBE8A39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TEPP Update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D386B-5D94-1310-A33C-94B73C251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Presentation Topics</a:t>
            </a:r>
            <a:endParaRPr lang="en-US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Completed FY 2024 Training and Exercise Activities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Projected FY 2024 Training and Exercise Activities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2024 MERRTT Revision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Improvement Projects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Website Resources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7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6497ED-E219-7970-09CA-396D59EB1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 ‘24 National Training Activities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9B953-639D-F2C0-7EE3-656F17054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Completed training sessions and headcount for YTD FY ‘24 by Regional Government Groups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Western – 26 DOE TEPP classes training 353 responders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Midwest – 3 DOE TEPP classes training 46 responders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Northeast – 22 DOE TEPP classes, 2 state-lead classes, training 304 responders</a:t>
            </a:r>
          </a:p>
          <a:p>
            <a:pPr marL="512763" indent="-457200"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Southern –  54 DOE TEPP classes, 11 state-lead classes, training 1072 responders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8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43B7E-5E72-5B73-A269-52E4B794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latin typeface="Arial" charset="0"/>
                <a:ea typeface="MS PGothic" charset="0"/>
              </a:rPr>
              <a:t>Completed FY 2024 </a:t>
            </a:r>
            <a:r>
              <a:rPr lang="en-US" sz="4900" b="1" dirty="0" err="1">
                <a:latin typeface="Arial" charset="0"/>
                <a:ea typeface="MS PGothic" charset="0"/>
              </a:rPr>
              <a:t>MWCSG</a:t>
            </a:r>
            <a:r>
              <a:rPr lang="en-US" sz="4900" b="1" dirty="0">
                <a:latin typeface="Arial" charset="0"/>
                <a:ea typeface="MS PGothic" charset="0"/>
              </a:rPr>
              <a:t> Training and Exercise Activities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62729B-C030-C389-0DCC-2C1FE9C59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Completed 3 classes that had a total of 46 responders.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62743" y="-15030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charset="0"/>
                <a:ea typeface="MS PGothic" charset="0"/>
              </a:rPr>
              <a:t>Completed FY 2024 </a:t>
            </a:r>
            <a:r>
              <a:rPr lang="en-US" sz="4000" b="1" dirty="0">
                <a:latin typeface="Arial" charset="0"/>
                <a:ea typeface="MS PGothic" charset="0"/>
              </a:rPr>
              <a:t>MWCSG</a:t>
            </a:r>
            <a:r>
              <a:rPr lang="en-US" b="1" dirty="0">
                <a:latin typeface="Arial" charset="0"/>
                <a:ea typeface="MS PGothic" charset="0"/>
              </a:rPr>
              <a:t> Training </a:t>
            </a:r>
          </a:p>
          <a:p>
            <a:r>
              <a:rPr lang="en-US" b="1" dirty="0">
                <a:latin typeface="Arial" charset="0"/>
                <a:ea typeface="MS PGothic" charset="0"/>
              </a:rPr>
              <a:t>and Exercise Activities</a:t>
            </a:r>
          </a:p>
        </p:txBody>
      </p:sp>
      <p:pic>
        <p:nvPicPr>
          <p:cNvPr id="11" name="Picture 10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1902B2E1-F82B-52B2-CBF5-28A40B65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07" y="2415882"/>
            <a:ext cx="8936785" cy="36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B6983E-B9FA-43CC-9D44-D03FD904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Projected FY ‘24 </a:t>
            </a:r>
            <a:r>
              <a:rPr lang="en-US" dirty="0" err="1"/>
              <a:t>MWCSG</a:t>
            </a:r>
            <a:r>
              <a:rPr lang="en-US" dirty="0"/>
              <a:t> States </a:t>
            </a:r>
            <a:br>
              <a:rPr lang="en-US" dirty="0"/>
            </a:br>
            <a:r>
              <a:rPr lang="en-US" dirty="0"/>
              <a:t>Training and Exercise Activities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D3AB01-2FBF-974C-0123-66AC0A29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Based on available funding, TEPP plans to conducted the following training sessions for the remainder of FY 2024 across the midwestern states </a:t>
            </a:r>
          </a:p>
          <a:p>
            <a:pPr marL="350838" indent="-342900"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~ 6 MERRTT or CMERRTT sessions</a:t>
            </a:r>
          </a:p>
          <a:p>
            <a:pPr marL="465138" lvl="1" indent="0" eaLnBrk="1" hangingPunct="1">
              <a:buNone/>
              <a:defRPr/>
            </a:pPr>
            <a:endParaRPr lang="en-U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4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32380" y="-1303955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rial" charset="0"/>
                <a:ea typeface="MS PGothic" charset="0"/>
              </a:rPr>
              <a:t>2024 MERRTT Revision Status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18" y="3159551"/>
            <a:ext cx="2363723" cy="307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939" y="1825625"/>
            <a:ext cx="1984882" cy="133392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CF51D18-C840-9C09-A86A-52CEB41F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MERRTT Revision Status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9B1AD6-DD5E-B281-49D0-18C78AD9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56318" cy="4351338"/>
          </a:xfrm>
        </p:spPr>
        <p:txBody>
          <a:bodyPr>
            <a:normAutofit fontScale="92500"/>
          </a:bodyPr>
          <a:lstStyle/>
          <a:p>
            <a:pPr marL="109538" indent="0">
              <a:buNone/>
              <a:defRPr/>
            </a:pPr>
            <a:r>
              <a:rPr lang="en-US" sz="3000" b="1" dirty="0">
                <a:solidFill>
                  <a:srgbClr val="000000"/>
                </a:solidFill>
                <a:latin typeface="Arial"/>
                <a:cs typeface="Arial"/>
              </a:rPr>
              <a:t>2024 MERRTT revision cycle began in early 2023</a:t>
            </a:r>
          </a:p>
          <a:p>
            <a:pPr marL="452438" indent="-342900">
              <a:defRPr/>
            </a:pPr>
            <a:r>
              <a:rPr lang="en-US" sz="2600" b="0" dirty="0">
                <a:solidFill>
                  <a:srgbClr val="000000"/>
                </a:solidFill>
                <a:latin typeface="Arial"/>
                <a:cs typeface="Arial"/>
              </a:rPr>
              <a:t>Deleted Module 15 Public Information Officer, incorporated that information into Module 9 DOE Resources and Support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452438" lvl="1" indent="-342900"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Added two new incidents to Module 14 Case Histories </a:t>
            </a:r>
          </a:p>
          <a:p>
            <a:pPr marL="452438" lvl="1" indent="-342900"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Updated Module 13 WIPP - numbers</a:t>
            </a:r>
          </a:p>
          <a:p>
            <a:pPr marL="452438" lvl="1" indent="-342900"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Module 8 added law enforcement officer decontamination </a:t>
            </a:r>
            <a:r>
              <a:rPr lang="en-US" sz="2600" dirty="0" err="1">
                <a:solidFill>
                  <a:srgbClr val="000000"/>
                </a:solidFill>
                <a:latin typeface="Arial"/>
                <a:cs typeface="Arial"/>
              </a:rPr>
              <a:t>dressdown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 information and job aid reference</a:t>
            </a:r>
          </a:p>
          <a:p>
            <a:pPr marL="452438" lvl="1" indent="-342900">
              <a:spcBef>
                <a:spcPts val="1000"/>
              </a:spcBef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Graphic and picture updates throughout training program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00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83581B-735A-263E-68DD-4D2ADE88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MS PGothic" charset="0"/>
              </a:rPr>
              <a:t>TEPP Improvement Projects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D64906-E303-AD18-A601-276728FC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075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Agency Cooperation</a:t>
            </a:r>
          </a:p>
          <a:p>
            <a:r>
              <a:rPr lang="en-US" sz="2400" b="0" dirty="0"/>
              <a:t>TEPP continues to work with the National Fire Protection Association:</a:t>
            </a:r>
          </a:p>
          <a:p>
            <a:pPr lvl="1"/>
            <a:r>
              <a:rPr lang="en-US" sz="2000" dirty="0"/>
              <a:t>NFPA 470 – Hazardous Materials/Weapons of Mass Destruction (WMD) Standard for Responders</a:t>
            </a:r>
          </a:p>
          <a:p>
            <a:pPr lvl="1"/>
            <a:r>
              <a:rPr lang="en-US" sz="2000" dirty="0"/>
              <a:t>NFPA 475 – Recommended Practice for Organizing, Managing, and Sustaining a Hazardous Materials/Weapons of Mass Destruction Response Program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80B8E-1A28-3CE4-AA5F-E3301DF10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178" y="365125"/>
            <a:ext cx="2781144" cy="369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FBA8FA-4E46-357D-5831-938907F5D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405" y="2617129"/>
            <a:ext cx="2785765" cy="36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8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B83D14B-F00C-82EC-9723-225AC93EB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MS PGothic" charset="0"/>
              </a:rPr>
              <a:t>TEPP Improvement Projects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88EF4FD-5274-5B02-5476-5B91041EE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Agency Cooperation</a:t>
            </a:r>
          </a:p>
          <a:p>
            <a:pPr>
              <a:defRPr/>
            </a:pPr>
            <a:r>
              <a:rPr lang="en-US" sz="2400" b="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TEPP continues to work with the Federal Emergency Management Agency Center for Domestic Preparedness (Anniston, AL)	</a:t>
            </a:r>
          </a:p>
          <a:p>
            <a:pPr lvl="1">
              <a:defRPr/>
            </a:pPr>
            <a:r>
              <a:rPr lang="en-US" sz="22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Continue to offer MERRTT as a part of the FEMA Radiological Instructor Series</a:t>
            </a:r>
          </a:p>
          <a:p>
            <a:pPr lvl="1">
              <a:defRPr/>
            </a:pPr>
            <a:r>
              <a:rPr lang="en-US" sz="22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Participating in National Radiological Training Coordinating Group (</a:t>
            </a:r>
            <a:r>
              <a:rPr lang="en-US" sz="2200" dirty="0" err="1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NRTCG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MS PGothic" charset="0"/>
                <a:cs typeface="Arial"/>
              </a:rPr>
              <a:t>) 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89238D-EC79-B061-260A-16887C6905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963" y="4186841"/>
            <a:ext cx="4366074" cy="251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5589986" cy="314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937207DF-BCB5-AF94-4DF1-BAB6A055F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986" y="3244452"/>
            <a:ext cx="5636982" cy="79287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73DB167-0E30-7EB1-5824-8F0A58ED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Arial" charset="0"/>
                <a:ea typeface="MS PGothic" charset="0"/>
              </a:rPr>
              <a:t>TEPP Improvement Projects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5AA527-EDEE-F7B3-30C3-99E25BD9E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Agency Cooperation</a:t>
            </a:r>
          </a:p>
          <a:p>
            <a:r>
              <a:rPr lang="en-US" sz="2400" b="0" dirty="0"/>
              <a:t>TEPP continues to use CBRNResponder in advanced level classes</a:t>
            </a:r>
          </a:p>
          <a:p>
            <a:r>
              <a:rPr lang="en-US" sz="2400" b="0" dirty="0"/>
              <a:t>Office of Secure Transportation (OST) partnership has evolved. OST agents assist with training in select MERRTT classes.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 descr="A logo for a company&#10;&#10;Description automatically generated">
            <a:extLst>
              <a:ext uri="{FF2B5EF4-FFF2-40B4-BE49-F238E27FC236}">
                <a16:creationId xmlns:a16="http://schemas.microsoft.com/office/drawing/2014/main" id="{D732FFDB-0F57-D04A-7C93-758CB692B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574" y="1511080"/>
            <a:ext cx="3072390" cy="16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34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27E8670-5F3B-45C1-9159-E2B9BE3F45B6}" vid="{1D27C434-4B69-41FA-92F8-7D75F6F9E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3276</TotalTime>
  <Words>467</Words>
  <Application>Microsoft Office PowerPoint</Application>
  <PresentationFormat>Widescreen</PresentationFormat>
  <Paragraphs>68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Theme1</vt:lpstr>
      <vt:lpstr>Transportation Emergency Preparedness Program (TEPP) Update</vt:lpstr>
      <vt:lpstr>TEPP Update</vt:lpstr>
      <vt:lpstr>FY ‘24 National Training Activities</vt:lpstr>
      <vt:lpstr>Completed FY 2024 MWCSG Training and Exercise Activities</vt:lpstr>
      <vt:lpstr>Projected FY ‘24 MWCSG States  Training and Exercise Activities</vt:lpstr>
      <vt:lpstr>2024 MERRTT Revision Status</vt:lpstr>
      <vt:lpstr>TEPP Improvement Projects</vt:lpstr>
      <vt:lpstr>TEPP Improvement Projects</vt:lpstr>
      <vt:lpstr>TEPP Improvement Projects</vt:lpstr>
      <vt:lpstr>Website Resources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Clawson</dc:creator>
  <cp:lastModifiedBy>Celeste Cusack</cp:lastModifiedBy>
  <cp:revision>217</cp:revision>
  <cp:lastPrinted>2017-05-10T23:30:22Z</cp:lastPrinted>
  <dcterms:created xsi:type="dcterms:W3CDTF">2015-11-30T20:41:27Z</dcterms:created>
  <dcterms:modified xsi:type="dcterms:W3CDTF">2024-05-31T17:49:41Z</dcterms:modified>
</cp:coreProperties>
</file>